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C516AD59.xml" ContentType="application/vnd.ms-powerpoint.comments+xml"/>
  <Override PartName="/ppt/notesSlides/notesSlide2.xml" ContentType="application/vnd.openxmlformats-officedocument.presentationml.notesSlide+xml"/>
  <Override PartName="/ppt/comments/modernComment_101_58B99096.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72" r:id="rId5"/>
    <p:sldId id="286" r:id="rId6"/>
    <p:sldId id="273" r:id="rId7"/>
    <p:sldId id="297" r:id="rId8"/>
    <p:sldId id="298" r:id="rId9"/>
    <p:sldId id="299" r:id="rId10"/>
    <p:sldId id="300" r:id="rId11"/>
    <p:sldId id="301" r:id="rId12"/>
    <p:sldId id="302" r:id="rId13"/>
    <p:sldId id="303" r:id="rId14"/>
    <p:sldId id="292" r:id="rId15"/>
    <p:sldId id="295" r:id="rId16"/>
  </p:sldIdLst>
  <p:sldSz cx="12192000" cy="6858000"/>
  <p:notesSz cx="74676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7D3216-04E0-874F-469E-CEB225636D1C}" name="Nicole Minton" initials="NM" userId="S::Nicole.Minton@lochgroup.com::6b85ea29-36df-474b-8e28-2ed1057dc4e6" providerId="AD"/>
  <p188:author id="{ADD87D47-C29B-1396-A859-7FBD80A1E6D3}" name="Wheeler, Kyanna" initials="KW" userId="S::KWheeler@indot.IN.gov::91304a16-0730-4df4-bbe0-a53c02645517" providerId="AD"/>
  <p188:author id="{6182CAD1-DE6A-A7E1-C6CF-7165B7F67994}" name="Jason DuPont" initials="JD" userId="S::JDuPont@lochgroup.com::b3369d3a-6c7b-4063-be06-8f62ef6f60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D00"/>
    <a:srgbClr val="005F8C"/>
    <a:srgbClr val="2E6CA4"/>
    <a:srgbClr val="00709D"/>
    <a:srgbClr val="3CC1CE"/>
    <a:srgbClr val="177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C3AF0-9468-4F27-9FF7-80A93209BCA8}" v="25" dt="2024-09-25T19:25:57.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2" d="100"/>
          <a:sy n="112" d="100"/>
        </p:scale>
        <p:origin x="516" y="108"/>
      </p:cViewPr>
      <p:guideLst/>
    </p:cSldViewPr>
  </p:slideViewPr>
  <p:notesTextViewPr>
    <p:cViewPr>
      <p:scale>
        <a:sx n="3" d="2"/>
        <a:sy n="3" d="2"/>
      </p:scale>
      <p:origin x="0" y="0"/>
    </p:cViewPr>
  </p:notesTextViewPr>
  <p:notesViewPr>
    <p:cSldViewPr snapToGrid="0">
      <p:cViewPr varScale="1">
        <p:scale>
          <a:sx n="84" d="100"/>
          <a:sy n="84" d="100"/>
        </p:scale>
        <p:origin x="375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omments/modernComment_100_C516AD59.xml><?xml version="1.0" encoding="utf-8"?>
<p188:cmLst xmlns:a="http://schemas.openxmlformats.org/drawingml/2006/main" xmlns:r="http://schemas.openxmlformats.org/officeDocument/2006/relationships" xmlns:p188="http://schemas.microsoft.com/office/powerpoint/2018/8/main">
  <p188:cm id="{510C5A31-D26A-42C9-9E6E-925F3C067DC2}" authorId="{257D3216-04E0-874F-469E-CEB225636D1C}" created="2024-09-11T12:39:32.440">
    <ac:deMkLst xmlns:ac="http://schemas.microsoft.com/office/drawing/2013/main/command">
      <pc:docMk xmlns:pc="http://schemas.microsoft.com/office/powerpoint/2013/main/command"/>
      <pc:sldMk xmlns:pc="http://schemas.microsoft.com/office/powerpoint/2013/main/command" cId="3306597721" sldId="256"/>
      <ac:picMk id="5" creationId="{DC17A552-5E59-994B-8A55-8D753D0C252A}"/>
    </ac:deMkLst>
    <p188:replyLst>
      <p188:reply id="{5CC1DD88-C289-46B1-BC6C-7D4B210EA88C}" authorId="{6182CAD1-DE6A-A7E1-C6CF-7165B7F67994}" created="2024-09-12T11:32:02.250">
        <p188:txBody>
          <a:bodyPr/>
          <a:lstStyle/>
          <a:p>
            <a:r>
              <a:rPr lang="en-US"/>
              <a:t>I am not sure where it is from, but also not sure what to change it to  </a:t>
            </a:r>
          </a:p>
        </p188:txBody>
      </p188:reply>
    </p188:replyLst>
    <p188:txBody>
      <a:bodyPr/>
      <a:lstStyle/>
      <a:p>
        <a:r>
          <a:rPr lang="en-US"/>
          <a:t>Does anyone know what this background picture shows? Wondered if it should be updated.</a:t>
        </a:r>
      </a:p>
    </p188:txBody>
  </p188:cm>
</p188:cmLst>
</file>

<file path=ppt/comments/modernComment_101_58B99096.xml><?xml version="1.0" encoding="utf-8"?>
<p188:cmLst xmlns:a="http://schemas.openxmlformats.org/drawingml/2006/main" xmlns:r="http://schemas.openxmlformats.org/officeDocument/2006/relationships" xmlns:p188="http://schemas.microsoft.com/office/powerpoint/2018/8/main">
  <p188:cm id="{36B23138-7BF2-4539-92A7-8FA6B4C49406}" authorId="{257D3216-04E0-874F-469E-CEB225636D1C}" created="2024-09-11T12:41:06.139">
    <pc:sldMkLst xmlns:pc="http://schemas.microsoft.com/office/powerpoint/2013/main/command">
      <pc:docMk/>
      <pc:sldMk cId="1488556182" sldId="257"/>
    </pc:sldMkLst>
    <p188:txBody>
      <a:bodyPr/>
      <a:lstStyle/>
      <a:p>
        <a:r>
          <a:rPr lang="en-US"/>
          <a:t>Do we need this slide if we do introductions live?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3596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4229912" y="0"/>
            <a:ext cx="3235960" cy="466434"/>
          </a:xfrm>
          <a:prstGeom prst="rect">
            <a:avLst/>
          </a:prstGeom>
        </p:spPr>
        <p:txBody>
          <a:bodyPr vert="horz" lIns="93177" tIns="46589" rIns="93177" bIns="46589" rtlCol="0"/>
          <a:lstStyle>
            <a:lvl1pPr algn="r">
              <a:defRPr sz="1200"/>
            </a:lvl1pPr>
          </a:lstStyle>
          <a:p>
            <a:fld id="{94C5981F-CEF9-482F-90C1-09F118526CDE}" type="datetimeFigureOut">
              <a:rPr lang="en-US" smtClean="0"/>
              <a:t>9/25/2024</a:t>
            </a:fld>
            <a:endParaRPr lang="en-US"/>
          </a:p>
        </p:txBody>
      </p:sp>
      <p:sp>
        <p:nvSpPr>
          <p:cNvPr id="4" name="Slide Image Placeholder 3"/>
          <p:cNvSpPr>
            <a:spLocks noGrp="1" noRot="1" noChangeAspect="1"/>
          </p:cNvSpPr>
          <p:nvPr>
            <p:ph type="sldImg" idx="2"/>
          </p:nvPr>
        </p:nvSpPr>
        <p:spPr>
          <a:xfrm>
            <a:off x="9461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46760" y="4473892"/>
            <a:ext cx="597408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23596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4229912" y="8829968"/>
            <a:ext cx="3235960" cy="466433"/>
          </a:xfrm>
          <a:prstGeom prst="rect">
            <a:avLst/>
          </a:prstGeom>
        </p:spPr>
        <p:txBody>
          <a:bodyPr vert="horz" lIns="93177" tIns="46589" rIns="93177" bIns="46589" rtlCol="0" anchor="b"/>
          <a:lstStyle>
            <a:lvl1pPr algn="r">
              <a:defRPr sz="1200"/>
            </a:lvl1pPr>
          </a:lstStyle>
          <a:p>
            <a:fld id="{C6412000-6141-4072-B43A-B00D4E240F57}" type="slidenum">
              <a:rPr lang="en-US" smtClean="0"/>
              <a:t>‹#›</a:t>
            </a:fld>
            <a:endParaRPr lang="en-US"/>
          </a:p>
        </p:txBody>
      </p:sp>
    </p:spTree>
    <p:extLst>
      <p:ext uri="{BB962C8B-B14F-4D97-AF65-F5344CB8AC3E}">
        <p14:creationId xmlns:p14="http://schemas.microsoft.com/office/powerpoint/2010/main" val="51348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interest in the Tier 2 Mid-States Corridor Study. We appreciate you joining us as we begin work in the area of Dubois County known as Section 2.</a:t>
            </a:r>
          </a:p>
        </p:txBody>
      </p:sp>
      <p:sp>
        <p:nvSpPr>
          <p:cNvPr id="4" name="Slide Number Placeholder 3"/>
          <p:cNvSpPr>
            <a:spLocks noGrp="1"/>
          </p:cNvSpPr>
          <p:nvPr>
            <p:ph type="sldNum" sz="quarter" idx="5"/>
          </p:nvPr>
        </p:nvSpPr>
        <p:spPr/>
        <p:txBody>
          <a:bodyPr/>
          <a:lstStyle/>
          <a:p>
            <a:fld id="{C6412000-6141-4072-B43A-B00D4E240F57}" type="slidenum">
              <a:rPr lang="en-US" smtClean="0"/>
              <a:t>1</a:t>
            </a:fld>
            <a:endParaRPr lang="en-US"/>
          </a:p>
        </p:txBody>
      </p:sp>
    </p:spTree>
    <p:extLst>
      <p:ext uri="{BB962C8B-B14F-4D97-AF65-F5344CB8AC3E}">
        <p14:creationId xmlns:p14="http://schemas.microsoft.com/office/powerpoint/2010/main" val="560859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recommendation on a facility type will also be published in the draft study.</a:t>
            </a:r>
          </a:p>
          <a:p>
            <a:r>
              <a:rPr lang="en-US" dirty="0"/>
              <a:t>There are two options being studied: a Super 2 and an expressway.</a:t>
            </a:r>
          </a:p>
          <a:p>
            <a:r>
              <a:rPr lang="en-US" dirty="0"/>
              <a:t>You can see in the animation how the two variations fit within the 2,000 foot wide study area. </a:t>
            </a:r>
            <a:endParaRPr lang="en-US" u="sng" dirty="0"/>
          </a:p>
        </p:txBody>
      </p:sp>
      <p:sp>
        <p:nvSpPr>
          <p:cNvPr id="4" name="Slide Number Placeholder 3"/>
          <p:cNvSpPr>
            <a:spLocks noGrp="1"/>
          </p:cNvSpPr>
          <p:nvPr>
            <p:ph type="sldNum" sz="quarter" idx="5"/>
          </p:nvPr>
        </p:nvSpPr>
        <p:spPr/>
        <p:txBody>
          <a:bodyPr/>
          <a:lstStyle/>
          <a:p>
            <a:fld id="{C6412000-6141-4072-B43A-B00D4E240F57}" type="slidenum">
              <a:rPr lang="en-US" smtClean="0"/>
              <a:t>10</a:t>
            </a:fld>
            <a:endParaRPr lang="en-US"/>
          </a:p>
        </p:txBody>
      </p:sp>
    </p:spTree>
    <p:extLst>
      <p:ext uri="{BB962C8B-B14F-4D97-AF65-F5344CB8AC3E}">
        <p14:creationId xmlns:p14="http://schemas.microsoft.com/office/powerpoint/2010/main" val="2088916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cross section of the roadway. The Super 2 is a two lane road with periodic passing lanes and wide shoulders. The travel lanes and passing lane are 12 feet wide. The shoulders are 10 feet wide.</a:t>
            </a:r>
          </a:p>
          <a:p>
            <a:endParaRPr lang="en-US" dirty="0"/>
          </a:p>
        </p:txBody>
      </p:sp>
      <p:sp>
        <p:nvSpPr>
          <p:cNvPr id="4" name="Slide Number Placeholder 3"/>
          <p:cNvSpPr>
            <a:spLocks noGrp="1"/>
          </p:cNvSpPr>
          <p:nvPr>
            <p:ph type="sldNum" sz="quarter" idx="5"/>
          </p:nvPr>
        </p:nvSpPr>
        <p:spPr/>
        <p:txBody>
          <a:bodyPr/>
          <a:lstStyle/>
          <a:p>
            <a:fld id="{C6412000-6141-4072-B43A-B00D4E240F57}" type="slidenum">
              <a:rPr lang="en-US" smtClean="0"/>
              <a:t>11</a:t>
            </a:fld>
            <a:endParaRPr lang="en-US"/>
          </a:p>
        </p:txBody>
      </p:sp>
    </p:spTree>
    <p:extLst>
      <p:ext uri="{BB962C8B-B14F-4D97-AF65-F5344CB8AC3E}">
        <p14:creationId xmlns:p14="http://schemas.microsoft.com/office/powerpoint/2010/main" val="28361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expressway has two lanes in each direction, a wide median and wide shoulders. The travel lanes are each 12 feet. The shoulders are 10 feet wide. The median width varies.</a:t>
            </a:r>
          </a:p>
          <a:p>
            <a:endParaRPr lang="en-US" dirty="0"/>
          </a:p>
        </p:txBody>
      </p:sp>
      <p:sp>
        <p:nvSpPr>
          <p:cNvPr id="4" name="Slide Number Placeholder 3"/>
          <p:cNvSpPr>
            <a:spLocks noGrp="1"/>
          </p:cNvSpPr>
          <p:nvPr>
            <p:ph type="sldNum" sz="quarter" idx="5"/>
          </p:nvPr>
        </p:nvSpPr>
        <p:spPr/>
        <p:txBody>
          <a:bodyPr/>
          <a:lstStyle/>
          <a:p>
            <a:fld id="{C6412000-6141-4072-B43A-B00D4E240F57}" type="slidenum">
              <a:rPr lang="en-US" smtClean="0"/>
              <a:t>12</a:t>
            </a:fld>
            <a:endParaRPr lang="en-US"/>
          </a:p>
        </p:txBody>
      </p:sp>
    </p:spTree>
    <p:extLst>
      <p:ext uri="{BB962C8B-B14F-4D97-AF65-F5344CB8AC3E}">
        <p14:creationId xmlns:p14="http://schemas.microsoft.com/office/powerpoint/2010/main" val="1440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reopened our project office to take your feedback and answer questions. Join us at the Administration Building on the Jasper campus of Vincennes University.  We have office hours from 9 am to 4 pm on Tuesdays and Thursdays or by appointment.</a:t>
            </a:r>
          </a:p>
        </p:txBody>
      </p:sp>
      <p:sp>
        <p:nvSpPr>
          <p:cNvPr id="4" name="Slide Number Placeholder 3"/>
          <p:cNvSpPr>
            <a:spLocks noGrp="1"/>
          </p:cNvSpPr>
          <p:nvPr>
            <p:ph type="sldNum" sz="quarter" idx="5"/>
          </p:nvPr>
        </p:nvSpPr>
        <p:spPr/>
        <p:txBody>
          <a:bodyPr/>
          <a:lstStyle/>
          <a:p>
            <a:fld id="{C6412000-6141-4072-B43A-B00D4E240F57}" type="slidenum">
              <a:rPr lang="en-US" smtClean="0"/>
              <a:t>13</a:t>
            </a:fld>
            <a:endParaRPr lang="en-US"/>
          </a:p>
        </p:txBody>
      </p:sp>
    </p:spTree>
    <p:extLst>
      <p:ext uri="{BB962C8B-B14F-4D97-AF65-F5344CB8AC3E}">
        <p14:creationId xmlns:p14="http://schemas.microsoft.com/office/powerpoint/2010/main" val="156339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informed on the project. Check back to our website. We will be adding new material as the study progresses. Follow us on social media and sign up for text and email updates to be informed of future meetings.</a:t>
            </a:r>
          </a:p>
        </p:txBody>
      </p:sp>
      <p:sp>
        <p:nvSpPr>
          <p:cNvPr id="4" name="Slide Number Placeholder 3"/>
          <p:cNvSpPr>
            <a:spLocks noGrp="1"/>
          </p:cNvSpPr>
          <p:nvPr>
            <p:ph type="sldNum" sz="quarter" idx="5"/>
          </p:nvPr>
        </p:nvSpPr>
        <p:spPr/>
        <p:txBody>
          <a:bodyPr/>
          <a:lstStyle/>
          <a:p>
            <a:fld id="{C6412000-6141-4072-B43A-B00D4E240F57}" type="slidenum">
              <a:rPr lang="en-US" smtClean="0"/>
              <a:t>14</a:t>
            </a:fld>
            <a:endParaRPr lang="en-US"/>
          </a:p>
        </p:txBody>
      </p:sp>
    </p:spTree>
    <p:extLst>
      <p:ext uri="{BB962C8B-B14F-4D97-AF65-F5344CB8AC3E}">
        <p14:creationId xmlns:p14="http://schemas.microsoft.com/office/powerpoint/2010/main" val="197973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your interest in the Tier 2 Mid-States Corridor study in Section 2. </a:t>
            </a:r>
          </a:p>
        </p:txBody>
      </p:sp>
      <p:sp>
        <p:nvSpPr>
          <p:cNvPr id="4" name="Slide Number Placeholder 3"/>
          <p:cNvSpPr>
            <a:spLocks noGrp="1"/>
          </p:cNvSpPr>
          <p:nvPr>
            <p:ph type="sldNum" sz="quarter" idx="5"/>
          </p:nvPr>
        </p:nvSpPr>
        <p:spPr/>
        <p:txBody>
          <a:bodyPr/>
          <a:lstStyle/>
          <a:p>
            <a:fld id="{C6412000-6141-4072-B43A-B00D4E240F57}" type="slidenum">
              <a:rPr lang="en-US" smtClean="0"/>
              <a:t>15</a:t>
            </a:fld>
            <a:endParaRPr lang="en-US"/>
          </a:p>
        </p:txBody>
      </p:sp>
    </p:spTree>
    <p:extLst>
      <p:ext uri="{BB962C8B-B14F-4D97-AF65-F5344CB8AC3E}">
        <p14:creationId xmlns:p14="http://schemas.microsoft.com/office/powerpoint/2010/main" val="83680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team received notice to proceed on Section 2 this summer.</a:t>
            </a:r>
          </a:p>
          <a:p>
            <a:endParaRPr lang="en-US" dirty="0"/>
          </a:p>
        </p:txBody>
      </p:sp>
      <p:sp>
        <p:nvSpPr>
          <p:cNvPr id="4" name="Slide Number Placeholder 3"/>
          <p:cNvSpPr>
            <a:spLocks noGrp="1"/>
          </p:cNvSpPr>
          <p:nvPr>
            <p:ph type="sldNum" sz="quarter" idx="5"/>
          </p:nvPr>
        </p:nvSpPr>
        <p:spPr/>
        <p:txBody>
          <a:bodyPr/>
          <a:lstStyle/>
          <a:p>
            <a:fld id="{C6412000-6141-4072-B43A-B00D4E240F57}" type="slidenum">
              <a:rPr lang="en-US" smtClean="0"/>
              <a:t>2</a:t>
            </a:fld>
            <a:endParaRPr lang="en-US"/>
          </a:p>
        </p:txBody>
      </p:sp>
    </p:spTree>
    <p:extLst>
      <p:ext uri="{BB962C8B-B14F-4D97-AF65-F5344CB8AC3E}">
        <p14:creationId xmlns:p14="http://schemas.microsoft.com/office/powerpoint/2010/main" val="233575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discuss what to expect in Tier 2, let’s review some of the decisions made in Tier 1.</a:t>
            </a:r>
          </a:p>
        </p:txBody>
      </p:sp>
      <p:sp>
        <p:nvSpPr>
          <p:cNvPr id="4" name="Slide Number Placeholder 3"/>
          <p:cNvSpPr>
            <a:spLocks noGrp="1"/>
          </p:cNvSpPr>
          <p:nvPr>
            <p:ph type="sldNum" sz="quarter" idx="5"/>
          </p:nvPr>
        </p:nvSpPr>
        <p:spPr/>
        <p:txBody>
          <a:bodyPr/>
          <a:lstStyle/>
          <a:p>
            <a:fld id="{C6412000-6141-4072-B43A-B00D4E240F57}" type="slidenum">
              <a:rPr lang="en-US" smtClean="0"/>
              <a:t>3</a:t>
            </a:fld>
            <a:endParaRPr lang="en-US"/>
          </a:p>
        </p:txBody>
      </p:sp>
    </p:spTree>
    <p:extLst>
      <p:ext uri="{BB962C8B-B14F-4D97-AF65-F5344CB8AC3E}">
        <p14:creationId xmlns:p14="http://schemas.microsoft.com/office/powerpoint/2010/main" val="3831908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Tier 1 Final Environmental Impact Statement identified the location of the 2,000-foot-wide corridor which begins near I-64, travels east of Huntingburg and Jasper, and connects to I-69.  </a:t>
            </a:r>
          </a:p>
          <a:p>
            <a:r>
              <a:rPr lang="en-US" dirty="0"/>
              <a:t>For Tier 2, the corridor was divided into Sections of Independent Utility. Each section will be studied individually. Section 2 is the first study to be launched. Timelines for the other sections have not been determined at this time.</a:t>
            </a:r>
          </a:p>
          <a:p>
            <a:endParaRPr lang="en-US" dirty="0"/>
          </a:p>
        </p:txBody>
      </p:sp>
      <p:sp>
        <p:nvSpPr>
          <p:cNvPr id="4" name="Slide Number Placeholder 3"/>
          <p:cNvSpPr>
            <a:spLocks noGrp="1"/>
          </p:cNvSpPr>
          <p:nvPr>
            <p:ph type="sldNum" sz="quarter" idx="5"/>
          </p:nvPr>
        </p:nvSpPr>
        <p:spPr/>
        <p:txBody>
          <a:bodyPr/>
          <a:lstStyle/>
          <a:p>
            <a:fld id="{C6412000-6141-4072-B43A-B00D4E240F57}" type="slidenum">
              <a:rPr lang="en-US" smtClean="0"/>
              <a:t>4</a:t>
            </a:fld>
            <a:endParaRPr lang="en-US"/>
          </a:p>
        </p:txBody>
      </p:sp>
    </p:spTree>
    <p:extLst>
      <p:ext uri="{BB962C8B-B14F-4D97-AF65-F5344CB8AC3E}">
        <p14:creationId xmlns:p14="http://schemas.microsoft.com/office/powerpoint/2010/main" val="243595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1 identified some corridor wide goals including:</a:t>
            </a:r>
          </a:p>
          <a:p>
            <a:r>
              <a:rPr lang="en-US" dirty="0"/>
              <a:t>Increase accessibility to major business markets</a:t>
            </a:r>
          </a:p>
          <a:p>
            <a:r>
              <a:rPr lang="en-US" dirty="0"/>
              <a:t>Provide more efficient truck travel in southern Indiana</a:t>
            </a:r>
          </a:p>
          <a:p>
            <a:r>
              <a:rPr lang="en-US" dirty="0"/>
              <a:t>And increase access to major intermodal centers from southern Indiana</a:t>
            </a:r>
          </a:p>
        </p:txBody>
      </p:sp>
      <p:sp>
        <p:nvSpPr>
          <p:cNvPr id="4" name="Slide Number Placeholder 3"/>
          <p:cNvSpPr>
            <a:spLocks noGrp="1"/>
          </p:cNvSpPr>
          <p:nvPr>
            <p:ph type="sldNum" sz="quarter" idx="5"/>
          </p:nvPr>
        </p:nvSpPr>
        <p:spPr/>
        <p:txBody>
          <a:bodyPr/>
          <a:lstStyle/>
          <a:p>
            <a:fld id="{C6412000-6141-4072-B43A-B00D4E240F57}" type="slidenum">
              <a:rPr lang="en-US" smtClean="0"/>
              <a:t>5</a:t>
            </a:fld>
            <a:endParaRPr lang="en-US"/>
          </a:p>
        </p:txBody>
      </p:sp>
    </p:spTree>
    <p:extLst>
      <p:ext uri="{BB962C8B-B14F-4D97-AF65-F5344CB8AC3E}">
        <p14:creationId xmlns:p14="http://schemas.microsoft.com/office/powerpoint/2010/main" val="277415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area currently being studied. Section 2 runs from I-64 to SR 56. During this phase of study we will perform environmental studies, engineering assessments, and develop  preliminary designs to set the right-of-way and determine a specific alignment within the 2,000-foot-wide corridor.</a:t>
            </a:r>
          </a:p>
          <a:p>
            <a:r>
              <a:rPr lang="en-US" dirty="0"/>
              <a:t>The study will also determine a facility type – we’ll discuss that more in a moment.</a:t>
            </a:r>
          </a:p>
          <a:p>
            <a:r>
              <a:rPr lang="en-US" dirty="0"/>
              <a:t>Where to tie the new facility into local roads will also be determined</a:t>
            </a:r>
          </a:p>
          <a:p>
            <a:r>
              <a:rPr lang="en-US" dirty="0"/>
              <a:t>As well as developing local goals and community needs.</a:t>
            </a:r>
          </a:p>
        </p:txBody>
      </p:sp>
      <p:sp>
        <p:nvSpPr>
          <p:cNvPr id="4" name="Slide Number Placeholder 3"/>
          <p:cNvSpPr>
            <a:spLocks noGrp="1"/>
          </p:cNvSpPr>
          <p:nvPr>
            <p:ph type="sldNum" sz="quarter" idx="5"/>
          </p:nvPr>
        </p:nvSpPr>
        <p:spPr/>
        <p:txBody>
          <a:bodyPr/>
          <a:lstStyle/>
          <a:p>
            <a:fld id="{C6412000-6141-4072-B43A-B00D4E240F57}" type="slidenum">
              <a:rPr lang="en-US" smtClean="0"/>
              <a:t>6</a:t>
            </a:fld>
            <a:endParaRPr lang="en-US"/>
          </a:p>
        </p:txBody>
      </p:sp>
    </p:spTree>
    <p:extLst>
      <p:ext uri="{BB962C8B-B14F-4D97-AF65-F5344CB8AC3E}">
        <p14:creationId xmlns:p14="http://schemas.microsoft.com/office/powerpoint/2010/main" val="200964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more about what to expect during the study of Section 2.</a:t>
            </a:r>
          </a:p>
        </p:txBody>
      </p:sp>
      <p:sp>
        <p:nvSpPr>
          <p:cNvPr id="4" name="Slide Number Placeholder 3"/>
          <p:cNvSpPr>
            <a:spLocks noGrp="1"/>
          </p:cNvSpPr>
          <p:nvPr>
            <p:ph type="sldNum" sz="quarter" idx="5"/>
          </p:nvPr>
        </p:nvSpPr>
        <p:spPr/>
        <p:txBody>
          <a:bodyPr/>
          <a:lstStyle/>
          <a:p>
            <a:fld id="{C6412000-6141-4072-B43A-B00D4E240F57}" type="slidenum">
              <a:rPr lang="en-US" smtClean="0"/>
              <a:t>7</a:t>
            </a:fld>
            <a:endParaRPr lang="en-US"/>
          </a:p>
        </p:txBody>
      </p:sp>
    </p:spTree>
    <p:extLst>
      <p:ext uri="{BB962C8B-B14F-4D97-AF65-F5344CB8AC3E}">
        <p14:creationId xmlns:p14="http://schemas.microsoft.com/office/powerpoint/2010/main" val="384219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July, we reached out to property owners in the corridor. Property owners have provided valuable information that will help inform the decision making process. The more information we receive, the better we understand usage and access needs.</a:t>
            </a:r>
          </a:p>
          <a:p>
            <a:r>
              <a:rPr lang="en-US" dirty="0"/>
              <a:t>Our field crews have been busy with data collection. They’re performing environmental and ecological surveys – plus mapping the location of things like buildings, trees, fences and drives. </a:t>
            </a:r>
          </a:p>
          <a:p>
            <a:r>
              <a:rPr lang="en-US" dirty="0"/>
              <a:t>Our project team is also collecting information from stakeholders and has met with our Community Advisory Committee. Our kickoff meeting allows us to collect contact information to keep you informed of future events and to receive your feedback.</a:t>
            </a:r>
          </a:p>
        </p:txBody>
      </p:sp>
      <p:sp>
        <p:nvSpPr>
          <p:cNvPr id="4" name="Slide Number Placeholder 3"/>
          <p:cNvSpPr>
            <a:spLocks noGrp="1"/>
          </p:cNvSpPr>
          <p:nvPr>
            <p:ph type="sldNum" sz="quarter" idx="5"/>
          </p:nvPr>
        </p:nvSpPr>
        <p:spPr/>
        <p:txBody>
          <a:bodyPr/>
          <a:lstStyle/>
          <a:p>
            <a:fld id="{C6412000-6141-4072-B43A-B00D4E240F57}" type="slidenum">
              <a:rPr lang="en-US" smtClean="0"/>
              <a:t>8</a:t>
            </a:fld>
            <a:endParaRPr lang="en-US"/>
          </a:p>
        </p:txBody>
      </p:sp>
    </p:spTree>
    <p:extLst>
      <p:ext uri="{BB962C8B-B14F-4D97-AF65-F5344CB8AC3E}">
        <p14:creationId xmlns:p14="http://schemas.microsoft.com/office/powerpoint/2010/main" val="3063234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look at our anticipated timeline. The Section 2 study will take 3 years to complete.</a:t>
            </a:r>
          </a:p>
          <a:p>
            <a:r>
              <a:rPr lang="en-US" dirty="0"/>
              <a:t>During 2025 we will have public touchpoints as we develop the purpose and need and then create alignment variations or what we call alternatives.</a:t>
            </a:r>
          </a:p>
          <a:p>
            <a:r>
              <a:rPr lang="en-US" dirty="0"/>
              <a:t>From there, a draft document will be developed that recommends a preferred alternative and shares the data and analysis that went into that decision. </a:t>
            </a:r>
          </a:p>
          <a:p>
            <a:r>
              <a:rPr lang="en-US" dirty="0"/>
              <a:t>Comments and feedback from the public as well as state and federal review of the draft study will be used to create a final environmental document .</a:t>
            </a:r>
          </a:p>
        </p:txBody>
      </p:sp>
      <p:sp>
        <p:nvSpPr>
          <p:cNvPr id="4" name="Slide Number Placeholder 3"/>
          <p:cNvSpPr>
            <a:spLocks noGrp="1"/>
          </p:cNvSpPr>
          <p:nvPr>
            <p:ph type="sldNum" sz="quarter" idx="5"/>
          </p:nvPr>
        </p:nvSpPr>
        <p:spPr/>
        <p:txBody>
          <a:bodyPr/>
          <a:lstStyle/>
          <a:p>
            <a:fld id="{C6412000-6141-4072-B43A-B00D4E240F57}" type="slidenum">
              <a:rPr lang="en-US" smtClean="0"/>
              <a:t>9</a:t>
            </a:fld>
            <a:endParaRPr lang="en-US"/>
          </a:p>
        </p:txBody>
      </p:sp>
    </p:spTree>
    <p:extLst>
      <p:ext uri="{BB962C8B-B14F-4D97-AF65-F5344CB8AC3E}">
        <p14:creationId xmlns:p14="http://schemas.microsoft.com/office/powerpoint/2010/main" val="111200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FE27-AFC8-ED4F-BBB5-AC016BCE40E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64C950-8075-CD44-B310-A15C5F7A9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5AFCC-AF13-5344-9D8B-7B85A83AC58F}"/>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5" name="Footer Placeholder 4">
            <a:extLst>
              <a:ext uri="{FF2B5EF4-FFF2-40B4-BE49-F238E27FC236}">
                <a16:creationId xmlns:a16="http://schemas.microsoft.com/office/drawing/2014/main" id="{AAC72A45-9345-EA4E-BBCE-FAB2F707C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19A6E-643D-DE47-8A45-5685B3BC9430}"/>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3330726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9469A-B0B1-3C4C-8747-C0EE4E676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0EEAC-B58F-0D4E-AA4D-4FA5F44D40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F333E-35B0-AC43-901A-6C6F1DE2D13C}"/>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5" name="Footer Placeholder 4">
            <a:extLst>
              <a:ext uri="{FF2B5EF4-FFF2-40B4-BE49-F238E27FC236}">
                <a16:creationId xmlns:a16="http://schemas.microsoft.com/office/drawing/2014/main" id="{D1A911EB-4209-AF40-83AD-520185042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472BD-B3E4-534E-A09F-C255D5126DC4}"/>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232886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0179F-AC0D-B644-B334-50A7105E88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8CF6F5-8C07-A742-B5C1-5B3E9E47D8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16C5A-EEAC-0447-8F65-482615C4C811}"/>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5" name="Footer Placeholder 4">
            <a:extLst>
              <a:ext uri="{FF2B5EF4-FFF2-40B4-BE49-F238E27FC236}">
                <a16:creationId xmlns:a16="http://schemas.microsoft.com/office/drawing/2014/main" id="{7F5D075E-4550-0D43-B987-3D2DC5954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59088-9BC4-FF4E-8035-09C74F22F014}"/>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601402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5A0490-0D4F-9D4B-B1A3-4D5E4A227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B4269-FA9C-E14A-A1C5-0B42F5F411C7}"/>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5" name="Footer Placeholder 4">
            <a:extLst>
              <a:ext uri="{FF2B5EF4-FFF2-40B4-BE49-F238E27FC236}">
                <a16:creationId xmlns:a16="http://schemas.microsoft.com/office/drawing/2014/main" id="{608F3477-EA46-CA49-A10C-4BC3541DE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39D0C-02AA-5242-9D1D-81D15B650463}"/>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117773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F162-FAD7-9742-9276-67AA29D7E1F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ADE4C4-0BC1-504B-9E89-92E45388CC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21B5F3-C6F1-1842-8E1D-68694C7E54DC}"/>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5" name="Footer Placeholder 4">
            <a:extLst>
              <a:ext uri="{FF2B5EF4-FFF2-40B4-BE49-F238E27FC236}">
                <a16:creationId xmlns:a16="http://schemas.microsoft.com/office/drawing/2014/main" id="{876F95BB-AF01-4E4D-A14B-7C77238DB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01D9C-C501-E94B-A912-616E87D26260}"/>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3523058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7BD30-9851-2E41-8E1D-6B20D93999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F1C9307-ED6A-6644-B643-308A39133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96BE3-D2B0-064F-BAD6-02E7EBDE22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D9FCB-F162-2B42-A173-00313D03B073}"/>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6" name="Footer Placeholder 5">
            <a:extLst>
              <a:ext uri="{FF2B5EF4-FFF2-40B4-BE49-F238E27FC236}">
                <a16:creationId xmlns:a16="http://schemas.microsoft.com/office/drawing/2014/main" id="{968AFE38-61A7-6244-BD1A-DA49844C2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9AF33-1CA1-A241-8473-426743860D8F}"/>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75692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C2628-F899-4141-B1AE-ECCA71EF48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B707F20-05CF-0C43-8B82-556EAEBCDF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DE89D-647B-F544-BB56-F3A42CAA75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2A8AD1-D0A7-A745-8C12-81608FEDF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9DD834-D414-E342-8010-7E652C669C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8ED4D8-C1BC-B145-BD49-DD5AB12C23CA}"/>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8" name="Footer Placeholder 7">
            <a:extLst>
              <a:ext uri="{FF2B5EF4-FFF2-40B4-BE49-F238E27FC236}">
                <a16:creationId xmlns:a16="http://schemas.microsoft.com/office/drawing/2014/main" id="{D05B611C-E777-9F43-8F69-28BB698058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0EE2A1-E220-C54A-BA47-E071994F8689}"/>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306566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03D0-5FFD-684E-A26F-6176C85A35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79F45A-EC7F-5E4B-A482-FE22B853E979}"/>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4" name="Footer Placeholder 3">
            <a:extLst>
              <a:ext uri="{FF2B5EF4-FFF2-40B4-BE49-F238E27FC236}">
                <a16:creationId xmlns:a16="http://schemas.microsoft.com/office/drawing/2014/main" id="{01788A72-4870-AA4B-B8EC-5B2D197B54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DFF4AF-94B7-5641-A11C-C660D0CB90A9}"/>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523352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C43A3-F645-2441-A54F-133D8465E65E}"/>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3" name="Footer Placeholder 2">
            <a:extLst>
              <a:ext uri="{FF2B5EF4-FFF2-40B4-BE49-F238E27FC236}">
                <a16:creationId xmlns:a16="http://schemas.microsoft.com/office/drawing/2014/main" id="{AA71D8AE-D68E-2A42-BF63-C6263AA0B9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09F232-5571-A247-9988-4862E8865F16}"/>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332836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BB3B-CD7B-CF4A-9AAB-025754D17FF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6D0234-8A11-0C47-AB10-A1A298A66D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38F834-4455-7549-8534-A808C3BB0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5A617-AF13-644F-A331-83176B63398D}"/>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6" name="Footer Placeholder 5">
            <a:extLst>
              <a:ext uri="{FF2B5EF4-FFF2-40B4-BE49-F238E27FC236}">
                <a16:creationId xmlns:a16="http://schemas.microsoft.com/office/drawing/2014/main" id="{923F6F47-978D-5243-B14F-D0ACEB5C6E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B26EE-DF49-EA41-AF74-C781E75EA217}"/>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3072765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3C9B-71AA-1D4D-A6B7-D7297FF889F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87AD4A-F238-9448-9F6E-0B969F9911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8AD7AD-1F47-9A40-8249-815EF5CD0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F43B1-9972-0E49-B5E4-A1FEA54335EE}"/>
              </a:ext>
            </a:extLst>
          </p:cNvPr>
          <p:cNvSpPr>
            <a:spLocks noGrp="1"/>
          </p:cNvSpPr>
          <p:nvPr>
            <p:ph type="dt" sz="half" idx="10"/>
          </p:nvPr>
        </p:nvSpPr>
        <p:spPr/>
        <p:txBody>
          <a:bodyPr/>
          <a:lstStyle/>
          <a:p>
            <a:fld id="{87661BD7-2854-4644-94E2-9E3B3DABB96D}" type="datetimeFigureOut">
              <a:rPr lang="en-US" smtClean="0"/>
              <a:t>9/25/2024</a:t>
            </a:fld>
            <a:endParaRPr lang="en-US"/>
          </a:p>
        </p:txBody>
      </p:sp>
      <p:sp>
        <p:nvSpPr>
          <p:cNvPr id="6" name="Footer Placeholder 5">
            <a:extLst>
              <a:ext uri="{FF2B5EF4-FFF2-40B4-BE49-F238E27FC236}">
                <a16:creationId xmlns:a16="http://schemas.microsoft.com/office/drawing/2014/main" id="{525B7334-C848-7344-ACAF-8F9C805CB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668BB-2D16-C54C-9337-B9873AD463FB}"/>
              </a:ext>
            </a:extLst>
          </p:cNvPr>
          <p:cNvSpPr>
            <a:spLocks noGrp="1"/>
          </p:cNvSpPr>
          <p:nvPr>
            <p:ph type="sldNum" sz="quarter" idx="12"/>
          </p:nvPr>
        </p:nvSpPr>
        <p:spPr/>
        <p:txBody>
          <a:bodyPr/>
          <a:lstStyle/>
          <a:p>
            <a:fld id="{C36D1E44-B5BB-6E45-B693-B84CF65E0B4E}" type="slidenum">
              <a:rPr lang="en-US" smtClean="0"/>
              <a:t>‹#›</a:t>
            </a:fld>
            <a:endParaRPr lang="en-US"/>
          </a:p>
        </p:txBody>
      </p:sp>
    </p:spTree>
    <p:extLst>
      <p:ext uri="{BB962C8B-B14F-4D97-AF65-F5344CB8AC3E}">
        <p14:creationId xmlns:p14="http://schemas.microsoft.com/office/powerpoint/2010/main" val="3649322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ED9F6B-FDF9-5A45-A49E-2BE22463A9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EFFEF-89C1-0E48-8374-CDB77CBDF3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61BD7-2854-4644-94E2-9E3B3DABB96D}" type="datetimeFigureOut">
              <a:rPr lang="en-US" smtClean="0"/>
              <a:t>9/25/2024</a:t>
            </a:fld>
            <a:endParaRPr lang="en-US"/>
          </a:p>
        </p:txBody>
      </p:sp>
      <p:sp>
        <p:nvSpPr>
          <p:cNvPr id="5" name="Footer Placeholder 4">
            <a:extLst>
              <a:ext uri="{FF2B5EF4-FFF2-40B4-BE49-F238E27FC236}">
                <a16:creationId xmlns:a16="http://schemas.microsoft.com/office/drawing/2014/main" id="{09AF9885-E5A9-9A42-AB5E-C29A6F27E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DE11C6-A6A2-0F4B-B707-C40E53A0E5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D1E44-B5BB-6E45-B693-B84CF65E0B4E}" type="slidenum">
              <a:rPr lang="en-US" smtClean="0"/>
              <a:t>‹#›</a:t>
            </a:fld>
            <a:endParaRPr lang="en-US"/>
          </a:p>
        </p:txBody>
      </p:sp>
      <p:pic>
        <p:nvPicPr>
          <p:cNvPr id="7" name="Picture 6">
            <a:extLst>
              <a:ext uri="{FF2B5EF4-FFF2-40B4-BE49-F238E27FC236}">
                <a16:creationId xmlns:a16="http://schemas.microsoft.com/office/drawing/2014/main" id="{B6725D84-8BE0-2B21-069D-1D15A78664F2}"/>
              </a:ext>
            </a:extLst>
          </p:cNvPr>
          <p:cNvPicPr>
            <a:picLocks noChangeAspect="1"/>
          </p:cNvPicPr>
          <p:nvPr userDrawn="1"/>
        </p:nvPicPr>
        <p:blipFill>
          <a:blip r:embed="rId13"/>
          <a:stretch>
            <a:fillRect/>
          </a:stretch>
        </p:blipFill>
        <p:spPr>
          <a:xfrm>
            <a:off x="0" y="0"/>
            <a:ext cx="12192000" cy="1037167"/>
          </a:xfrm>
          <a:prstGeom prst="rect">
            <a:avLst/>
          </a:prstGeom>
        </p:spPr>
      </p:pic>
      <p:sp>
        <p:nvSpPr>
          <p:cNvPr id="2" name="Title Placeholder 1">
            <a:extLst>
              <a:ext uri="{FF2B5EF4-FFF2-40B4-BE49-F238E27FC236}">
                <a16:creationId xmlns:a16="http://schemas.microsoft.com/office/drawing/2014/main" id="{3B29B5F4-F441-0C4F-B845-9AB696DD0617}"/>
              </a:ext>
            </a:extLst>
          </p:cNvPr>
          <p:cNvSpPr>
            <a:spLocks noGrp="1"/>
          </p:cNvSpPr>
          <p:nvPr>
            <p:ph type="title"/>
          </p:nvPr>
        </p:nvSpPr>
        <p:spPr>
          <a:xfrm>
            <a:off x="210135" y="133862"/>
            <a:ext cx="9349501" cy="929991"/>
          </a:xfrm>
          <a:prstGeom prst="rect">
            <a:avLst/>
          </a:prstGeom>
        </p:spPr>
        <p:txBody>
          <a:bodyPr vert="horz" lIns="91440" tIns="45720" rIns="91440" bIns="45720" rtlCol="0" anchor="ctr">
            <a:normAutofit/>
          </a:bodyPr>
          <a:lstStyle/>
          <a:p>
            <a:r>
              <a:rPr lang="en-US" dirty="0"/>
              <a:t>CLICK TO EDIT MASTER TITLE</a:t>
            </a:r>
          </a:p>
        </p:txBody>
      </p:sp>
      <p:pic>
        <p:nvPicPr>
          <p:cNvPr id="9" name="Picture 8">
            <a:extLst>
              <a:ext uri="{FF2B5EF4-FFF2-40B4-BE49-F238E27FC236}">
                <a16:creationId xmlns:a16="http://schemas.microsoft.com/office/drawing/2014/main" id="{2A358CE8-6578-58D5-1B48-4C7F8CE46126}"/>
              </a:ext>
            </a:extLst>
          </p:cNvPr>
          <p:cNvPicPr>
            <a:picLocks noChangeAspect="1"/>
          </p:cNvPicPr>
          <p:nvPr userDrawn="1"/>
        </p:nvPicPr>
        <p:blipFill>
          <a:blip r:embed="rId14"/>
          <a:stretch>
            <a:fillRect/>
          </a:stretch>
        </p:blipFill>
        <p:spPr>
          <a:xfrm>
            <a:off x="90732" y="5897422"/>
            <a:ext cx="847725" cy="850786"/>
          </a:xfrm>
          <a:prstGeom prst="rect">
            <a:avLst/>
          </a:prstGeom>
        </p:spPr>
      </p:pic>
      <p:pic>
        <p:nvPicPr>
          <p:cNvPr id="10" name="Picture 9" descr="A black and blue logo&#10;&#10;Description automatically generated">
            <a:extLst>
              <a:ext uri="{FF2B5EF4-FFF2-40B4-BE49-F238E27FC236}">
                <a16:creationId xmlns:a16="http://schemas.microsoft.com/office/drawing/2014/main" id="{78365EFB-59DA-D51B-72D6-323A5A6D8A5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21933" y="6384049"/>
            <a:ext cx="1712276" cy="364159"/>
          </a:xfrm>
          <a:prstGeom prst="rect">
            <a:avLst/>
          </a:prstGeom>
          <a:noFill/>
          <a:ln>
            <a:noFill/>
          </a:ln>
        </p:spPr>
      </p:pic>
      <p:pic>
        <p:nvPicPr>
          <p:cNvPr id="12" name="Picture 11" descr="A black and white sign with white text&#10;&#10;Description automatically generated">
            <a:extLst>
              <a:ext uri="{FF2B5EF4-FFF2-40B4-BE49-F238E27FC236}">
                <a16:creationId xmlns:a16="http://schemas.microsoft.com/office/drawing/2014/main" id="{BB9ADE6C-9D84-3EBC-B336-B1522382E70F}"/>
              </a:ext>
            </a:extLst>
          </p:cNvPr>
          <p:cNvPicPr>
            <a:picLocks noChangeAspect="1"/>
          </p:cNvPicPr>
          <p:nvPr userDrawn="1"/>
        </p:nvPicPr>
        <p:blipFill>
          <a:blip r:embed="rId16"/>
          <a:stretch>
            <a:fillRect/>
          </a:stretch>
        </p:blipFill>
        <p:spPr>
          <a:xfrm>
            <a:off x="10068427" y="257949"/>
            <a:ext cx="1965782" cy="564458"/>
          </a:xfrm>
          <a:prstGeom prst="rect">
            <a:avLst/>
          </a:prstGeom>
        </p:spPr>
      </p:pic>
    </p:spTree>
    <p:extLst>
      <p:ext uri="{BB962C8B-B14F-4D97-AF65-F5344CB8AC3E}">
        <p14:creationId xmlns:p14="http://schemas.microsoft.com/office/powerpoint/2010/main" val="392375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en-US" sz="4400" b="1" kern="1200" dirty="0">
          <a:solidFill>
            <a:schemeClr val="bg1">
              <a:lumMod val="95000"/>
            </a:schemeClr>
          </a:solidFill>
          <a:latin typeface="Raleway ExtraBold" panose="020B0503030101060003" pitchFamily="34"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C516AD59.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58B99096.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DC17A552-5E59-994B-8A55-8D753D0C252A}"/>
              </a:ext>
            </a:extLst>
          </p:cNvPr>
          <p:cNvPicPr>
            <a:picLocks noChangeAspect="1"/>
          </p:cNvPicPr>
          <p:nvPr/>
        </p:nvPicPr>
        <p:blipFill>
          <a:blip r:embed="rId4"/>
          <a:stretch>
            <a:fillRect/>
          </a:stretch>
        </p:blipFill>
        <p:spPr>
          <a:xfrm>
            <a:off x="0" y="-5475"/>
            <a:ext cx="12192000" cy="6858000"/>
          </a:xfrm>
          <a:prstGeom prst="rect">
            <a:avLst/>
          </a:prstGeom>
        </p:spPr>
      </p:pic>
      <p:sp>
        <p:nvSpPr>
          <p:cNvPr id="8" name="TextBox 7">
            <a:extLst>
              <a:ext uri="{FF2B5EF4-FFF2-40B4-BE49-F238E27FC236}">
                <a16:creationId xmlns:a16="http://schemas.microsoft.com/office/drawing/2014/main" id="{FFAACB52-A803-5945-A963-99E09DD6060A}"/>
              </a:ext>
            </a:extLst>
          </p:cNvPr>
          <p:cNvSpPr txBox="1"/>
          <p:nvPr/>
        </p:nvSpPr>
        <p:spPr>
          <a:xfrm>
            <a:off x="824175" y="3853438"/>
            <a:ext cx="9908928" cy="582788"/>
          </a:xfrm>
          <a:prstGeom prst="rect">
            <a:avLst/>
          </a:prstGeom>
          <a:noFill/>
        </p:spPr>
        <p:txBody>
          <a:bodyPr wrap="square" lIns="91440" tIns="45720" rIns="91440" bIns="45720" rtlCol="0" anchor="t">
            <a:spAutoFit/>
          </a:bodyPr>
          <a:lstStyle/>
          <a:p>
            <a:pPr>
              <a:lnSpc>
                <a:spcPct val="70000"/>
              </a:lnSpc>
            </a:pPr>
            <a:r>
              <a:rPr lang="en-US" sz="4400" b="1" spc="-50" dirty="0">
                <a:solidFill>
                  <a:schemeClr val="bg1"/>
                </a:solidFill>
                <a:latin typeface="Raleway"/>
                <a:ea typeface="Open Sans Extrabold"/>
                <a:cs typeface="Open Sans Extrabold"/>
              </a:rPr>
              <a:t>Section 2 </a:t>
            </a:r>
            <a:endParaRPr lang="en-US" sz="4400" b="1" spc="-50" dirty="0">
              <a:solidFill>
                <a:schemeClr val="bg1"/>
              </a:solidFill>
              <a:latin typeface="Raleway" panose="020B0503030101060003" pitchFamily="34" charset="0"/>
              <a:ea typeface="Open Sans Extrabold" panose="020B0906030804020204" pitchFamily="34" charset="0"/>
              <a:cs typeface="Open Sans Extrabold" panose="020B0906030804020204" pitchFamily="34" charset="0"/>
            </a:endParaRPr>
          </a:p>
        </p:txBody>
      </p:sp>
      <p:sp>
        <p:nvSpPr>
          <p:cNvPr id="10" name="Rectangle 9">
            <a:extLst>
              <a:ext uri="{FF2B5EF4-FFF2-40B4-BE49-F238E27FC236}">
                <a16:creationId xmlns:a16="http://schemas.microsoft.com/office/drawing/2014/main" id="{6F6A242A-A879-BA48-BD6C-349FB2599B5A}"/>
              </a:ext>
            </a:extLst>
          </p:cNvPr>
          <p:cNvSpPr/>
          <p:nvPr/>
        </p:nvSpPr>
        <p:spPr>
          <a:xfrm>
            <a:off x="0" y="4025245"/>
            <a:ext cx="754144" cy="405353"/>
          </a:xfrm>
          <a:prstGeom prst="rect">
            <a:avLst/>
          </a:prstGeom>
          <a:solidFill>
            <a:srgbClr val="FB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DDEFA1B-F3AC-4248-B4FD-D5305A119F46}"/>
              </a:ext>
            </a:extLst>
          </p:cNvPr>
          <p:cNvSpPr txBox="1"/>
          <p:nvPr/>
        </p:nvSpPr>
        <p:spPr>
          <a:xfrm>
            <a:off x="824176" y="4467678"/>
            <a:ext cx="6968358" cy="1384995"/>
          </a:xfrm>
          <a:prstGeom prst="rect">
            <a:avLst/>
          </a:prstGeom>
          <a:noFill/>
        </p:spPr>
        <p:txBody>
          <a:bodyPr wrap="square" lIns="91440" tIns="45720" rIns="91440" bIns="45720" rtlCol="0" anchor="t">
            <a:spAutoFit/>
          </a:bodyPr>
          <a:lstStyle/>
          <a:p>
            <a:r>
              <a:rPr lang="en-US" sz="2800" dirty="0">
                <a:solidFill>
                  <a:schemeClr val="bg1">
                    <a:lumMod val="95000"/>
                  </a:schemeClr>
                </a:solidFill>
                <a:latin typeface="Raleway"/>
                <a:ea typeface="Open Sans Light"/>
                <a:cs typeface="Open Sans Light"/>
              </a:rPr>
              <a:t>Public Kickoff Meeting</a:t>
            </a:r>
          </a:p>
          <a:p>
            <a:r>
              <a:rPr lang="en-US" sz="2800" dirty="0">
                <a:solidFill>
                  <a:schemeClr val="bg1">
                    <a:lumMod val="95000"/>
                  </a:schemeClr>
                </a:solidFill>
                <a:latin typeface="Raleway" panose="020B0503030101060003" pitchFamily="34" charset="77"/>
                <a:ea typeface="Open Sans Light" panose="020B0306030504020204" pitchFamily="34" charset="0"/>
                <a:cs typeface="Open Sans Light" panose="020B0306030504020204" pitchFamily="34" charset="0"/>
              </a:rPr>
              <a:t>Thursday, September 26, 2024</a:t>
            </a:r>
          </a:p>
          <a:p>
            <a:r>
              <a:rPr lang="en-US" sz="2800" dirty="0">
                <a:solidFill>
                  <a:schemeClr val="bg1">
                    <a:lumMod val="95000"/>
                  </a:schemeClr>
                </a:solidFill>
                <a:latin typeface="Raleway" panose="020B0503030101060003" pitchFamily="34" charset="77"/>
                <a:ea typeface="Open Sans Light" panose="020B0306030504020204" pitchFamily="34" charset="0"/>
                <a:cs typeface="Open Sans Light" panose="020B0306030504020204" pitchFamily="34" charset="0"/>
              </a:rPr>
              <a:t>DES 2300291</a:t>
            </a:r>
          </a:p>
        </p:txBody>
      </p:sp>
      <p:pic>
        <p:nvPicPr>
          <p:cNvPr id="4" name="Picture 3" descr="A black and white sign with white text&#10;&#10;Description automatically generated">
            <a:extLst>
              <a:ext uri="{FF2B5EF4-FFF2-40B4-BE49-F238E27FC236}">
                <a16:creationId xmlns:a16="http://schemas.microsoft.com/office/drawing/2014/main" id="{1075BFD3-98E8-1471-634E-B74E57CE0358}"/>
              </a:ext>
            </a:extLst>
          </p:cNvPr>
          <p:cNvPicPr>
            <a:picLocks noChangeAspect="1"/>
          </p:cNvPicPr>
          <p:nvPr/>
        </p:nvPicPr>
        <p:blipFill>
          <a:blip r:embed="rId5"/>
          <a:stretch>
            <a:fillRect/>
          </a:stretch>
        </p:blipFill>
        <p:spPr>
          <a:xfrm>
            <a:off x="754144" y="1433161"/>
            <a:ext cx="5413635" cy="1554480"/>
          </a:xfrm>
          <a:prstGeom prst="rect">
            <a:avLst/>
          </a:prstGeom>
        </p:spPr>
      </p:pic>
    </p:spTree>
    <p:extLst>
      <p:ext uri="{BB962C8B-B14F-4D97-AF65-F5344CB8AC3E}">
        <p14:creationId xmlns:p14="http://schemas.microsoft.com/office/powerpoint/2010/main" val="3306597721"/>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133862"/>
            <a:ext cx="848202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WHAT’S NEXT</a:t>
            </a:r>
          </a:p>
        </p:txBody>
      </p:sp>
      <p:sp>
        <p:nvSpPr>
          <p:cNvPr id="2" name="TextBox 1">
            <a:extLst>
              <a:ext uri="{FF2B5EF4-FFF2-40B4-BE49-F238E27FC236}">
                <a16:creationId xmlns:a16="http://schemas.microsoft.com/office/drawing/2014/main" id="{1B704A5F-CD64-6BFA-C5A3-3437481F96CA}"/>
              </a:ext>
            </a:extLst>
          </p:cNvPr>
          <p:cNvSpPr txBox="1"/>
          <p:nvPr/>
        </p:nvSpPr>
        <p:spPr>
          <a:xfrm>
            <a:off x="4734197" y="2589160"/>
            <a:ext cx="2723605" cy="1200329"/>
          </a:xfrm>
          <a:prstGeom prst="rect">
            <a:avLst/>
          </a:prstGeom>
          <a:noFill/>
        </p:spPr>
        <p:txBody>
          <a:bodyPr wrap="square" rtlCol="0">
            <a:spAutoFit/>
          </a:bodyPr>
          <a:lstStyle/>
          <a:p>
            <a:r>
              <a:rPr lang="en-US" dirty="0"/>
              <a:t>Insert motion graphic of Super 2 and Expressway on top of 2,000-foot-wide-corridor</a:t>
            </a:r>
          </a:p>
        </p:txBody>
      </p:sp>
    </p:spTree>
    <p:extLst>
      <p:ext uri="{BB962C8B-B14F-4D97-AF65-F5344CB8AC3E}">
        <p14:creationId xmlns:p14="http://schemas.microsoft.com/office/powerpoint/2010/main" val="2025091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133862"/>
            <a:ext cx="848202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WHAT’S NEXT</a:t>
            </a:r>
          </a:p>
        </p:txBody>
      </p:sp>
      <p:pic>
        <p:nvPicPr>
          <p:cNvPr id="7" name="Picture 6">
            <a:extLst>
              <a:ext uri="{FF2B5EF4-FFF2-40B4-BE49-F238E27FC236}">
                <a16:creationId xmlns:a16="http://schemas.microsoft.com/office/drawing/2014/main" id="{BAE44FED-8F5F-08B6-1A69-926235D50B82}"/>
              </a:ext>
            </a:extLst>
          </p:cNvPr>
          <p:cNvPicPr>
            <a:picLocks noChangeAspect="1"/>
          </p:cNvPicPr>
          <p:nvPr/>
        </p:nvPicPr>
        <p:blipFill>
          <a:blip r:embed="rId3"/>
          <a:stretch>
            <a:fillRect/>
          </a:stretch>
        </p:blipFill>
        <p:spPr>
          <a:xfrm>
            <a:off x="-766591" y="1541256"/>
            <a:ext cx="13725182" cy="4365021"/>
          </a:xfrm>
          <a:prstGeom prst="rect">
            <a:avLst/>
          </a:prstGeom>
        </p:spPr>
      </p:pic>
    </p:spTree>
    <p:extLst>
      <p:ext uri="{BB962C8B-B14F-4D97-AF65-F5344CB8AC3E}">
        <p14:creationId xmlns:p14="http://schemas.microsoft.com/office/powerpoint/2010/main" val="316075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133862"/>
            <a:ext cx="848202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WHAT’S NEXT</a:t>
            </a:r>
          </a:p>
        </p:txBody>
      </p:sp>
      <p:pic>
        <p:nvPicPr>
          <p:cNvPr id="4" name="Picture 3">
            <a:extLst>
              <a:ext uri="{FF2B5EF4-FFF2-40B4-BE49-F238E27FC236}">
                <a16:creationId xmlns:a16="http://schemas.microsoft.com/office/drawing/2014/main" id="{9507E6A0-E47A-48AE-11BB-4EB98D1F3F39}"/>
              </a:ext>
            </a:extLst>
          </p:cNvPr>
          <p:cNvPicPr>
            <a:picLocks noChangeAspect="1"/>
          </p:cNvPicPr>
          <p:nvPr/>
        </p:nvPicPr>
        <p:blipFill rotWithShape="1">
          <a:blip r:embed="rId3"/>
          <a:srcRect l="643" r="643"/>
          <a:stretch/>
        </p:blipFill>
        <p:spPr>
          <a:xfrm>
            <a:off x="0" y="2448618"/>
            <a:ext cx="12192000" cy="2501937"/>
          </a:xfrm>
          <a:prstGeom prst="rect">
            <a:avLst/>
          </a:prstGeom>
        </p:spPr>
      </p:pic>
    </p:spTree>
    <p:extLst>
      <p:ext uri="{BB962C8B-B14F-4D97-AF65-F5344CB8AC3E}">
        <p14:creationId xmlns:p14="http://schemas.microsoft.com/office/powerpoint/2010/main" val="2835164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133862"/>
            <a:ext cx="848202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PROJECT OFFICE</a:t>
            </a:r>
          </a:p>
        </p:txBody>
      </p:sp>
      <p:sp>
        <p:nvSpPr>
          <p:cNvPr id="8" name="TextBox 7">
            <a:extLst>
              <a:ext uri="{FF2B5EF4-FFF2-40B4-BE49-F238E27FC236}">
                <a16:creationId xmlns:a16="http://schemas.microsoft.com/office/drawing/2014/main" id="{B9FE3870-861F-A04E-9B87-B78903AE6852}"/>
              </a:ext>
            </a:extLst>
          </p:cNvPr>
          <p:cNvSpPr txBox="1"/>
          <p:nvPr/>
        </p:nvSpPr>
        <p:spPr>
          <a:xfrm>
            <a:off x="386896" y="903303"/>
            <a:ext cx="9015274" cy="4955203"/>
          </a:xfrm>
          <a:prstGeom prst="rect">
            <a:avLst/>
          </a:prstGeom>
          <a:noFill/>
        </p:spPr>
        <p:txBody>
          <a:bodyPr wrap="square" rtlCol="0">
            <a:spAutoFit/>
          </a:bodyPr>
          <a:lstStyle/>
          <a:p>
            <a:pPr marL="0" indent="0">
              <a:buNone/>
            </a:pPr>
            <a:endParaRPr lang="en-US" sz="2800" b="1" dirty="0">
              <a:solidFill>
                <a:srgbClr val="0068AD"/>
              </a:solidFill>
            </a:endParaRPr>
          </a:p>
          <a:p>
            <a:pPr marL="0" indent="0">
              <a:buNone/>
            </a:pPr>
            <a:r>
              <a:rPr lang="en-US" sz="3200" dirty="0">
                <a:latin typeface="Avenir Next LT Pro Demi" panose="020B0704020202020204" pitchFamily="34" charset="0"/>
              </a:rPr>
              <a:t>Open: Tuesday and Thursday</a:t>
            </a:r>
          </a:p>
          <a:p>
            <a:pPr marL="0" indent="0">
              <a:buNone/>
            </a:pPr>
            <a:r>
              <a:rPr lang="en-US" sz="3200" dirty="0">
                <a:latin typeface="Avenir Next LT Pro Demi" panose="020B0704020202020204" pitchFamily="34" charset="0"/>
              </a:rPr>
              <a:t>9:00 a.m. to 4:00 p.m. ET (and by appointment)</a:t>
            </a:r>
          </a:p>
          <a:p>
            <a:pPr marL="0" indent="0">
              <a:buNone/>
            </a:pPr>
            <a:endParaRPr lang="en-US" sz="3200" dirty="0">
              <a:latin typeface="Avenir Next LT Pro Demi" panose="020B0704020202020204" pitchFamily="34" charset="0"/>
            </a:endParaRPr>
          </a:p>
          <a:p>
            <a:pPr marL="0" indent="0">
              <a:buNone/>
            </a:pPr>
            <a:r>
              <a:rPr lang="en-US" sz="3200" dirty="0">
                <a:latin typeface="Avenir Next LT Pro Demi" panose="020B0704020202020204" pitchFamily="34" charset="0"/>
              </a:rPr>
              <a:t>Vincennes University Jasper Campus</a:t>
            </a:r>
          </a:p>
          <a:p>
            <a:pPr marL="0" indent="0">
              <a:buNone/>
            </a:pPr>
            <a:r>
              <a:rPr lang="en-US" sz="3200" dirty="0">
                <a:latin typeface="Avenir Next LT Pro Demi" panose="020B0704020202020204" pitchFamily="34" charset="0"/>
              </a:rPr>
              <a:t>Administration Building, Room 216</a:t>
            </a:r>
          </a:p>
          <a:p>
            <a:pPr marL="0" indent="0">
              <a:buNone/>
            </a:pPr>
            <a:r>
              <a:rPr lang="en-US" sz="3200" dirty="0">
                <a:latin typeface="Avenir Next LT Pro Demi" panose="020B0704020202020204" pitchFamily="34" charset="0"/>
              </a:rPr>
              <a:t>850 College Avenue</a:t>
            </a:r>
          </a:p>
          <a:p>
            <a:pPr marL="0" indent="0">
              <a:buNone/>
            </a:pPr>
            <a:r>
              <a:rPr lang="en-US" sz="3200" dirty="0">
                <a:latin typeface="Avenir Next LT Pro Demi" panose="020B0704020202020204" pitchFamily="34" charset="0"/>
              </a:rPr>
              <a:t>Jasper, IN 47546</a:t>
            </a:r>
          </a:p>
          <a:p>
            <a:pPr marL="0" indent="0">
              <a:buNone/>
            </a:pPr>
            <a:r>
              <a:rPr lang="en-US" sz="3200" dirty="0">
                <a:latin typeface="Avenir Next LT Pro Demi" panose="020B0704020202020204" pitchFamily="34" charset="0"/>
              </a:rPr>
              <a:t>812-482-3116</a:t>
            </a:r>
          </a:p>
        </p:txBody>
      </p:sp>
      <p:pic>
        <p:nvPicPr>
          <p:cNvPr id="15" name="Picture 14">
            <a:extLst>
              <a:ext uri="{FF2B5EF4-FFF2-40B4-BE49-F238E27FC236}">
                <a16:creationId xmlns:a16="http://schemas.microsoft.com/office/drawing/2014/main" id="{6B86B1EE-2D81-4C1A-8E02-771DA6E13D41}"/>
              </a:ext>
            </a:extLst>
          </p:cNvPr>
          <p:cNvPicPr>
            <a:picLocks noChangeAspect="1"/>
          </p:cNvPicPr>
          <p:nvPr/>
        </p:nvPicPr>
        <p:blipFill>
          <a:blip r:embed="rId3"/>
          <a:srcRect/>
          <a:stretch/>
        </p:blipFill>
        <p:spPr>
          <a:xfrm>
            <a:off x="7695899" y="2422793"/>
            <a:ext cx="4051761" cy="3038821"/>
          </a:xfrm>
          <a:prstGeom prst="rect">
            <a:avLst/>
          </a:prstGeom>
        </p:spPr>
      </p:pic>
    </p:spTree>
    <p:extLst>
      <p:ext uri="{BB962C8B-B14F-4D97-AF65-F5344CB8AC3E}">
        <p14:creationId xmlns:p14="http://schemas.microsoft.com/office/powerpoint/2010/main" val="394873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133862"/>
            <a:ext cx="848202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STAY INFORMED</a:t>
            </a:r>
          </a:p>
        </p:txBody>
      </p:sp>
      <p:pic>
        <p:nvPicPr>
          <p:cNvPr id="15" name="Picture 14">
            <a:extLst>
              <a:ext uri="{FF2B5EF4-FFF2-40B4-BE49-F238E27FC236}">
                <a16:creationId xmlns:a16="http://schemas.microsoft.com/office/drawing/2014/main" id="{0BBD38A4-8BB9-4495-80FB-40A2AEE86DAD}"/>
              </a:ext>
            </a:extLst>
          </p:cNvPr>
          <p:cNvPicPr>
            <a:picLocks noChangeAspect="1"/>
          </p:cNvPicPr>
          <p:nvPr/>
        </p:nvPicPr>
        <p:blipFill rotWithShape="1">
          <a:blip r:embed="rId3"/>
          <a:srcRect t="1884" b="36538"/>
          <a:stretch/>
        </p:blipFill>
        <p:spPr>
          <a:xfrm>
            <a:off x="572768" y="2341669"/>
            <a:ext cx="11046463" cy="3190731"/>
          </a:xfrm>
          <a:prstGeom prst="rect">
            <a:avLst/>
          </a:prstGeom>
        </p:spPr>
      </p:pic>
      <p:pic>
        <p:nvPicPr>
          <p:cNvPr id="2" name="Picture 1">
            <a:extLst>
              <a:ext uri="{FF2B5EF4-FFF2-40B4-BE49-F238E27FC236}">
                <a16:creationId xmlns:a16="http://schemas.microsoft.com/office/drawing/2014/main" id="{4262C624-938A-B77D-9424-BB4B46B9F041}"/>
              </a:ext>
            </a:extLst>
          </p:cNvPr>
          <p:cNvPicPr>
            <a:picLocks noChangeAspect="1"/>
          </p:cNvPicPr>
          <p:nvPr/>
        </p:nvPicPr>
        <p:blipFill>
          <a:blip r:embed="rId4"/>
          <a:stretch>
            <a:fillRect/>
          </a:stretch>
        </p:blipFill>
        <p:spPr>
          <a:xfrm>
            <a:off x="8274205" y="2528064"/>
            <a:ext cx="900936" cy="900936"/>
          </a:xfrm>
          <a:prstGeom prst="rect">
            <a:avLst/>
          </a:prstGeom>
        </p:spPr>
      </p:pic>
    </p:spTree>
    <p:extLst>
      <p:ext uri="{BB962C8B-B14F-4D97-AF65-F5344CB8AC3E}">
        <p14:creationId xmlns:p14="http://schemas.microsoft.com/office/powerpoint/2010/main" val="115440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DC17A552-5E59-994B-8A55-8D753D0C252A}"/>
              </a:ext>
            </a:extLst>
          </p:cNvPr>
          <p:cNvPicPr>
            <a:picLocks noChangeAspect="1"/>
          </p:cNvPicPr>
          <p:nvPr/>
        </p:nvPicPr>
        <p:blipFill>
          <a:blip r:embed="rId3"/>
          <a:stretch>
            <a:fillRect/>
          </a:stretch>
        </p:blipFill>
        <p:spPr>
          <a:xfrm>
            <a:off x="0" y="-5475"/>
            <a:ext cx="12192000" cy="6858000"/>
          </a:xfrm>
          <a:prstGeom prst="rect">
            <a:avLst/>
          </a:prstGeom>
        </p:spPr>
      </p:pic>
      <p:sp>
        <p:nvSpPr>
          <p:cNvPr id="10" name="Rectangle 9">
            <a:extLst>
              <a:ext uri="{FF2B5EF4-FFF2-40B4-BE49-F238E27FC236}">
                <a16:creationId xmlns:a16="http://schemas.microsoft.com/office/drawing/2014/main" id="{6F6A242A-A879-BA48-BD6C-349FB2599B5A}"/>
              </a:ext>
            </a:extLst>
          </p:cNvPr>
          <p:cNvSpPr/>
          <p:nvPr/>
        </p:nvSpPr>
        <p:spPr>
          <a:xfrm>
            <a:off x="0" y="3226322"/>
            <a:ext cx="754144" cy="405353"/>
          </a:xfrm>
          <a:prstGeom prst="rect">
            <a:avLst/>
          </a:prstGeom>
          <a:solidFill>
            <a:srgbClr val="FB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4F40A9-E2C3-9BD1-2C49-0257E0CA8BB6}"/>
              </a:ext>
            </a:extLst>
          </p:cNvPr>
          <p:cNvPicPr>
            <a:picLocks noChangeAspect="1"/>
          </p:cNvPicPr>
          <p:nvPr/>
        </p:nvPicPr>
        <p:blipFill>
          <a:blip r:embed="rId4"/>
          <a:stretch>
            <a:fillRect/>
          </a:stretch>
        </p:blipFill>
        <p:spPr>
          <a:xfrm>
            <a:off x="1465769" y="2261361"/>
            <a:ext cx="8908543" cy="2558197"/>
          </a:xfrm>
          <a:prstGeom prst="rect">
            <a:avLst/>
          </a:prstGeom>
        </p:spPr>
      </p:pic>
    </p:spTree>
    <p:extLst>
      <p:ext uri="{BB962C8B-B14F-4D97-AF65-F5344CB8AC3E}">
        <p14:creationId xmlns:p14="http://schemas.microsoft.com/office/powerpoint/2010/main" val="2523585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8" y="133862"/>
            <a:ext cx="6968358" cy="769441"/>
          </a:xfrm>
          <a:prstGeom prst="rect">
            <a:avLst/>
          </a:prstGeom>
          <a:noFill/>
        </p:spPr>
        <p:txBody>
          <a:bodyPr wrap="square" rtlCol="0">
            <a:spAutoFit/>
          </a:bodyPr>
          <a:lstStyle/>
          <a:p>
            <a:r>
              <a:rPr lang="en-US" sz="4400" b="1" dirty="0">
                <a:solidFill>
                  <a:schemeClr val="bg1">
                    <a:lumMod val="95000"/>
                  </a:schemeClr>
                </a:solidFill>
                <a:latin typeface="Raleway ExtraBold" panose="020B0503030101060003" pitchFamily="34" charset="77"/>
              </a:rPr>
              <a:t>PROJECT TEAM</a:t>
            </a:r>
          </a:p>
        </p:txBody>
      </p:sp>
      <p:sp>
        <p:nvSpPr>
          <p:cNvPr id="7" name="TextBox 6">
            <a:extLst>
              <a:ext uri="{FF2B5EF4-FFF2-40B4-BE49-F238E27FC236}">
                <a16:creationId xmlns:a16="http://schemas.microsoft.com/office/drawing/2014/main" id="{BC85B756-5EE5-0547-BC22-A42999B542A9}"/>
              </a:ext>
            </a:extLst>
          </p:cNvPr>
          <p:cNvSpPr txBox="1"/>
          <p:nvPr/>
        </p:nvSpPr>
        <p:spPr>
          <a:xfrm>
            <a:off x="1187529" y="1475378"/>
            <a:ext cx="4543420" cy="1200329"/>
          </a:xfrm>
          <a:prstGeom prst="rect">
            <a:avLst/>
          </a:prstGeom>
          <a:noFill/>
        </p:spPr>
        <p:txBody>
          <a:bodyPr wrap="square" rtlCol="0">
            <a:spAutoFit/>
          </a:bodyPr>
          <a:lstStyle/>
          <a:p>
            <a:r>
              <a:rPr lang="en-US" sz="3200" b="1" dirty="0">
                <a:solidFill>
                  <a:srgbClr val="177EA4"/>
                </a:solidFill>
                <a:latin typeface="Raleway ExtraBold" panose="020B0503030101060003" pitchFamily="34" charset="77"/>
                <a:ea typeface="Open Sans Extrabold" panose="020B0606030504020204" pitchFamily="34" charset="0"/>
                <a:cs typeface="Open Sans Extrabold" panose="020B0606030504020204" pitchFamily="34" charset="0"/>
              </a:rPr>
              <a:t>KYANNA WHEELER</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Project Manager, </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INDOT</a:t>
            </a:r>
          </a:p>
        </p:txBody>
      </p:sp>
      <p:sp>
        <p:nvSpPr>
          <p:cNvPr id="13" name="TextBox 12">
            <a:extLst>
              <a:ext uri="{FF2B5EF4-FFF2-40B4-BE49-F238E27FC236}">
                <a16:creationId xmlns:a16="http://schemas.microsoft.com/office/drawing/2014/main" id="{FC8F46B8-A03C-D243-9B19-51918FBEBEFC}"/>
              </a:ext>
            </a:extLst>
          </p:cNvPr>
          <p:cNvSpPr txBox="1"/>
          <p:nvPr/>
        </p:nvSpPr>
        <p:spPr>
          <a:xfrm>
            <a:off x="1187528" y="2636671"/>
            <a:ext cx="4382631" cy="1200329"/>
          </a:xfrm>
          <a:prstGeom prst="rect">
            <a:avLst/>
          </a:prstGeom>
          <a:noFill/>
        </p:spPr>
        <p:txBody>
          <a:bodyPr wrap="square" rtlCol="0">
            <a:spAutoFit/>
          </a:bodyPr>
          <a:lstStyle/>
          <a:p>
            <a:r>
              <a:rPr lang="en-US" sz="3200" b="1" dirty="0">
                <a:solidFill>
                  <a:srgbClr val="177EA4"/>
                </a:solidFill>
                <a:latin typeface="Raleway ExtraBold" panose="020B0503030101060003" pitchFamily="34" charset="77"/>
                <a:ea typeface="Open Sans Extrabold" panose="020B0606030504020204" pitchFamily="34" charset="0"/>
                <a:cs typeface="Open Sans Extrabold" panose="020B0606030504020204" pitchFamily="34" charset="0"/>
              </a:rPr>
              <a:t>MATTHEW BULLOCK</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Deputy Project Manager, </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INDOT</a:t>
            </a:r>
          </a:p>
        </p:txBody>
      </p:sp>
      <p:sp>
        <p:nvSpPr>
          <p:cNvPr id="14" name="TextBox 13">
            <a:extLst>
              <a:ext uri="{FF2B5EF4-FFF2-40B4-BE49-F238E27FC236}">
                <a16:creationId xmlns:a16="http://schemas.microsoft.com/office/drawing/2014/main" id="{508D25F0-8A6A-8746-9C5C-96B3D14FA6B6}"/>
              </a:ext>
            </a:extLst>
          </p:cNvPr>
          <p:cNvSpPr txBox="1"/>
          <p:nvPr/>
        </p:nvSpPr>
        <p:spPr>
          <a:xfrm>
            <a:off x="1187529" y="3797964"/>
            <a:ext cx="4232302" cy="892552"/>
          </a:xfrm>
          <a:prstGeom prst="rect">
            <a:avLst/>
          </a:prstGeom>
          <a:noFill/>
        </p:spPr>
        <p:txBody>
          <a:bodyPr wrap="square" lIns="91440" tIns="45720" rIns="91440" bIns="45720" rtlCol="0" anchor="t">
            <a:spAutoFit/>
          </a:bodyPr>
          <a:lstStyle/>
          <a:p>
            <a:r>
              <a:rPr lang="en-US" sz="3200" b="1" dirty="0">
                <a:solidFill>
                  <a:srgbClr val="177EA4"/>
                </a:solidFill>
                <a:latin typeface="Raleway ExtraBold"/>
                <a:ea typeface="Open Sans Extrabold"/>
                <a:cs typeface="Open Sans Extrabold"/>
              </a:rPr>
              <a:t>MICHELLE HERRELL</a:t>
            </a:r>
            <a:endParaRPr lang="en-US" sz="3200" b="1" dirty="0">
              <a:solidFill>
                <a:srgbClr val="177EA4"/>
              </a:solidFill>
              <a:latin typeface="Raleway ExtraBold" panose="020B0503030101060003" pitchFamily="34" charset="77"/>
              <a:ea typeface="Open Sans Extrabold" panose="020B0606030504020204" pitchFamily="34" charset="0"/>
              <a:cs typeface="Open Sans Extrabold" panose="020B0606030504020204" pitchFamily="34" charset="0"/>
            </a:endParaRP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FHWA Representative</a:t>
            </a:r>
          </a:p>
        </p:txBody>
      </p:sp>
      <p:pic>
        <p:nvPicPr>
          <p:cNvPr id="17" name="Graphic 16" descr="Users with solid fill">
            <a:extLst>
              <a:ext uri="{FF2B5EF4-FFF2-40B4-BE49-F238E27FC236}">
                <a16:creationId xmlns:a16="http://schemas.microsoft.com/office/drawing/2014/main" id="{86FBC5B3-2EC6-4CEA-8173-D344FF7D96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0232" y="4752071"/>
            <a:ext cx="1478014" cy="1478014"/>
          </a:xfrm>
          <a:prstGeom prst="rect">
            <a:avLst/>
          </a:prstGeom>
        </p:spPr>
      </p:pic>
      <p:sp>
        <p:nvSpPr>
          <p:cNvPr id="16" name="TextBox 15">
            <a:extLst>
              <a:ext uri="{FF2B5EF4-FFF2-40B4-BE49-F238E27FC236}">
                <a16:creationId xmlns:a16="http://schemas.microsoft.com/office/drawing/2014/main" id="{03BD13CE-B08A-420B-B5C4-F0C9F52FF7B2}"/>
              </a:ext>
            </a:extLst>
          </p:cNvPr>
          <p:cNvSpPr txBox="1"/>
          <p:nvPr/>
        </p:nvSpPr>
        <p:spPr>
          <a:xfrm>
            <a:off x="6581559" y="1475377"/>
            <a:ext cx="3925432" cy="1200329"/>
          </a:xfrm>
          <a:prstGeom prst="rect">
            <a:avLst/>
          </a:prstGeom>
          <a:noFill/>
        </p:spPr>
        <p:txBody>
          <a:bodyPr wrap="square" rtlCol="0">
            <a:spAutoFit/>
          </a:bodyPr>
          <a:lstStyle/>
          <a:p>
            <a:r>
              <a:rPr lang="en-US" sz="3200" b="1" dirty="0">
                <a:solidFill>
                  <a:srgbClr val="177EA4"/>
                </a:solidFill>
                <a:latin typeface="Raleway ExtraBold" panose="020B0503030101060003" pitchFamily="34" charset="77"/>
                <a:ea typeface="Open Sans Extrabold" panose="020B0606030504020204" pitchFamily="34" charset="0"/>
                <a:cs typeface="Open Sans Extrabold" panose="020B0606030504020204" pitchFamily="34" charset="0"/>
              </a:rPr>
              <a:t>JASON DUPONT</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Project Manager, </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Lochmueller Group</a:t>
            </a:r>
          </a:p>
        </p:txBody>
      </p:sp>
      <p:sp>
        <p:nvSpPr>
          <p:cNvPr id="22" name="TextBox 21">
            <a:extLst>
              <a:ext uri="{FF2B5EF4-FFF2-40B4-BE49-F238E27FC236}">
                <a16:creationId xmlns:a16="http://schemas.microsoft.com/office/drawing/2014/main" id="{6E2DE9F9-D6F3-4445-BD77-A623CD50326A}"/>
              </a:ext>
            </a:extLst>
          </p:cNvPr>
          <p:cNvSpPr txBox="1"/>
          <p:nvPr/>
        </p:nvSpPr>
        <p:spPr>
          <a:xfrm>
            <a:off x="6581559" y="2636670"/>
            <a:ext cx="4189222" cy="1200329"/>
          </a:xfrm>
          <a:prstGeom prst="rect">
            <a:avLst/>
          </a:prstGeom>
          <a:noFill/>
        </p:spPr>
        <p:txBody>
          <a:bodyPr wrap="square" lIns="91440" tIns="45720" rIns="91440" bIns="45720" rtlCol="0" anchor="t">
            <a:spAutoFit/>
          </a:bodyPr>
          <a:lstStyle/>
          <a:p>
            <a:r>
              <a:rPr lang="en-US" sz="3200" b="1" dirty="0">
                <a:solidFill>
                  <a:srgbClr val="177EA4"/>
                </a:solidFill>
                <a:latin typeface="Raleway ExtraBold"/>
                <a:ea typeface="Open Sans Extrabold"/>
                <a:cs typeface="Open Sans Extrabold"/>
              </a:rPr>
              <a:t>JEREMY KIEFFNER</a:t>
            </a:r>
            <a:endParaRPr lang="en-US" sz="3200" b="1" dirty="0">
              <a:solidFill>
                <a:srgbClr val="177EA4"/>
              </a:solidFill>
              <a:latin typeface="Raleway ExtraBold" panose="020B0503030101060003" pitchFamily="34" charset="77"/>
              <a:ea typeface="Open Sans Extrabold" panose="020B0606030504020204" pitchFamily="34" charset="0"/>
              <a:cs typeface="Open Sans Extrabold" panose="020B0606030504020204" pitchFamily="34" charset="0"/>
            </a:endParaRP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Deputy Project Manager,</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Lochmueller Group</a:t>
            </a:r>
          </a:p>
        </p:txBody>
      </p:sp>
      <p:sp>
        <p:nvSpPr>
          <p:cNvPr id="23" name="TextBox 22">
            <a:extLst>
              <a:ext uri="{FF2B5EF4-FFF2-40B4-BE49-F238E27FC236}">
                <a16:creationId xmlns:a16="http://schemas.microsoft.com/office/drawing/2014/main" id="{FFADE684-3094-4DD8-A86E-C1CBAE7A0504}"/>
              </a:ext>
            </a:extLst>
          </p:cNvPr>
          <p:cNvSpPr txBox="1"/>
          <p:nvPr/>
        </p:nvSpPr>
        <p:spPr>
          <a:xfrm>
            <a:off x="6581559" y="4907203"/>
            <a:ext cx="4382631" cy="1200329"/>
          </a:xfrm>
          <a:prstGeom prst="rect">
            <a:avLst/>
          </a:prstGeom>
          <a:noFill/>
        </p:spPr>
        <p:txBody>
          <a:bodyPr wrap="square" rtlCol="0">
            <a:spAutoFit/>
          </a:bodyPr>
          <a:lstStyle/>
          <a:p>
            <a:r>
              <a:rPr lang="en-US" sz="3200" b="1" dirty="0">
                <a:solidFill>
                  <a:srgbClr val="177EA4"/>
                </a:solidFill>
                <a:latin typeface="Raleway ExtraBold" panose="020B0503030101060003" pitchFamily="34" charset="77"/>
                <a:ea typeface="Open Sans Extrabold" panose="020B0606030504020204" pitchFamily="34" charset="0"/>
                <a:cs typeface="Open Sans Extrabold" panose="020B0606030504020204" pitchFamily="34" charset="0"/>
              </a:rPr>
              <a:t>NICOLE MINTON</a:t>
            </a:r>
          </a:p>
          <a:p>
            <a:r>
              <a:rPr lang="en-US" sz="2000" dirty="0">
                <a:solidFill>
                  <a:schemeClr val="tx1">
                    <a:lumMod val="95000"/>
                    <a:lumOff val="5000"/>
                  </a:schemeClr>
                </a:solidFill>
                <a:latin typeface="Raleway" panose="020B0503030101060003" pitchFamily="34" charset="77"/>
                <a:ea typeface="Open Sans" panose="020B0606030504020204" pitchFamily="34" charset="0"/>
                <a:cs typeface="Open Sans" panose="020B0606030504020204" pitchFamily="34" charset="0"/>
              </a:rPr>
              <a:t>Project Spokesperson, Lochmueller Group</a:t>
            </a:r>
          </a:p>
        </p:txBody>
      </p:sp>
      <p:sp>
        <p:nvSpPr>
          <p:cNvPr id="2" name="TextBox 1">
            <a:extLst>
              <a:ext uri="{FF2B5EF4-FFF2-40B4-BE49-F238E27FC236}">
                <a16:creationId xmlns:a16="http://schemas.microsoft.com/office/drawing/2014/main" id="{BF8D44CF-B40D-DF9B-85D4-1F53606B935E}"/>
              </a:ext>
            </a:extLst>
          </p:cNvPr>
          <p:cNvSpPr txBox="1"/>
          <p:nvPr/>
        </p:nvSpPr>
        <p:spPr>
          <a:xfrm>
            <a:off x="6580128" y="3792823"/>
            <a:ext cx="478805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177EA4"/>
                </a:solidFill>
                <a:latin typeface="Raleway ExtraBold"/>
              </a:rPr>
              <a:t>DAVID GOFFINET</a:t>
            </a:r>
            <a:endParaRPr lang="en-US" sz="3200" dirty="0">
              <a:latin typeface="Raleway ExtraBold"/>
            </a:endParaRPr>
          </a:p>
          <a:p>
            <a:r>
              <a:rPr lang="en-US" sz="2000" dirty="0">
                <a:solidFill>
                  <a:schemeClr val="tx1">
                    <a:lumMod val="95000"/>
                    <a:lumOff val="5000"/>
                  </a:schemeClr>
                </a:solidFill>
                <a:latin typeface="Raleway"/>
              </a:rPr>
              <a:t>Public Outreach Lead, </a:t>
            </a:r>
          </a:p>
          <a:p>
            <a:r>
              <a:rPr lang="en-US" sz="2000" dirty="0">
                <a:solidFill>
                  <a:schemeClr val="tx1">
                    <a:lumMod val="95000"/>
                    <a:lumOff val="5000"/>
                  </a:schemeClr>
                </a:solidFill>
                <a:latin typeface="Raleway"/>
              </a:rPr>
              <a:t>Lochmueller Group</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1488556182"/>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BC07A1F7-48F8-4947-A369-F10BC563F1D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3B78457-652C-1C49-B70D-0A827FE9E5E9}"/>
              </a:ext>
            </a:extLst>
          </p:cNvPr>
          <p:cNvSpPr txBox="1"/>
          <p:nvPr/>
        </p:nvSpPr>
        <p:spPr>
          <a:xfrm>
            <a:off x="1568442" y="3044279"/>
            <a:ext cx="9055115" cy="769441"/>
          </a:xfrm>
          <a:prstGeom prst="rect">
            <a:avLst/>
          </a:prstGeom>
          <a:noFill/>
        </p:spPr>
        <p:txBody>
          <a:bodyPr wrap="square" rtlCol="0">
            <a:spAutoFit/>
          </a:bodyPr>
          <a:lstStyle/>
          <a:p>
            <a:pPr algn="ctr"/>
            <a:r>
              <a:rPr lang="en-US" sz="4400" b="1">
                <a:solidFill>
                  <a:schemeClr val="bg1">
                    <a:lumMod val="95000"/>
                  </a:schemeClr>
                </a:solidFill>
                <a:latin typeface="Raleway ExtraBold" panose="020B0503030101060003" pitchFamily="34" charset="77"/>
              </a:rPr>
              <a:t>PROJECT OVERVIEW</a:t>
            </a:r>
          </a:p>
        </p:txBody>
      </p:sp>
    </p:spTree>
    <p:extLst>
      <p:ext uri="{BB962C8B-B14F-4D97-AF65-F5344CB8AC3E}">
        <p14:creationId xmlns:p14="http://schemas.microsoft.com/office/powerpoint/2010/main" val="339828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133862"/>
            <a:ext cx="848202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PROJECT OVERVIEW</a:t>
            </a:r>
          </a:p>
        </p:txBody>
      </p:sp>
      <p:sp>
        <p:nvSpPr>
          <p:cNvPr id="8" name="TextBox 7">
            <a:extLst>
              <a:ext uri="{FF2B5EF4-FFF2-40B4-BE49-F238E27FC236}">
                <a16:creationId xmlns:a16="http://schemas.microsoft.com/office/drawing/2014/main" id="{B9FE3870-861F-A04E-9B87-B78903AE6852}"/>
              </a:ext>
            </a:extLst>
          </p:cNvPr>
          <p:cNvSpPr txBox="1"/>
          <p:nvPr/>
        </p:nvSpPr>
        <p:spPr>
          <a:xfrm>
            <a:off x="5449549" y="1351508"/>
            <a:ext cx="5638800" cy="4154984"/>
          </a:xfrm>
          <a:prstGeom prst="rect">
            <a:avLst/>
          </a:prstGeom>
          <a:noFill/>
        </p:spPr>
        <p:txBody>
          <a:bodyPr wrap="square" rtlCol="0">
            <a:spAutoFit/>
          </a:bodyPr>
          <a:lstStyle/>
          <a:p>
            <a:endParaRPr lang="en-US" sz="1800" b="0" i="0" u="none" strike="noStrike" baseline="0" dirty="0">
              <a:solidFill>
                <a:srgbClr val="000000"/>
              </a:solidFill>
              <a:latin typeface="Symbol" panose="05050102010706020507" pitchFamily="18" charset="2"/>
            </a:endParaRPr>
          </a:p>
          <a:p>
            <a:endParaRPr lang="en-US" sz="1800" b="0" i="0" u="none" strike="noStrike" baseline="0" dirty="0">
              <a:solidFill>
                <a:srgbClr val="000000"/>
              </a:solidFill>
              <a:latin typeface="Avenir Next LT Pro" panose="020B0504020202020204" pitchFamily="34" charset="0"/>
            </a:endParaRPr>
          </a:p>
          <a:p>
            <a:r>
              <a:rPr lang="en-US" sz="2800" b="1" i="0" u="none" strike="noStrike" baseline="0" dirty="0">
                <a:solidFill>
                  <a:srgbClr val="00293A"/>
                </a:solidFill>
                <a:latin typeface="Avenir Next LT Pro" panose="020B0504020202020204" pitchFamily="34" charset="0"/>
              </a:rPr>
              <a:t>Tier 1 Decisions </a:t>
            </a:r>
            <a:endParaRPr lang="en-US" sz="2800" b="0" i="0" u="none" strike="noStrike" baseline="0" dirty="0">
              <a:solidFill>
                <a:srgbClr val="000000"/>
              </a:solidFill>
              <a:latin typeface="Avenir Next LT Pro" panose="020B0504020202020204" pitchFamily="34" charset="0"/>
            </a:endParaRPr>
          </a:p>
          <a:p>
            <a:endParaRPr lang="en-US" sz="1200" b="0" i="0" u="none" strike="noStrike" baseline="0" dirty="0">
              <a:solidFill>
                <a:srgbClr val="000000"/>
              </a:solidFill>
              <a:latin typeface="Avenir Next LT Pro" panose="020B0504020202020204" pitchFamily="34" charset="0"/>
            </a:endParaRPr>
          </a:p>
          <a:p>
            <a:pPr marL="742950" lvl="1" indent="-285750">
              <a:buFont typeface="Arial" panose="020B0604020202020204" pitchFamily="34" charset="0"/>
              <a:buChar char="•"/>
            </a:pPr>
            <a:r>
              <a:rPr lang="en-US" sz="2400" b="1" i="0" u="none" strike="noStrike" baseline="0" dirty="0">
                <a:solidFill>
                  <a:srgbClr val="005F8C"/>
                </a:solidFill>
                <a:latin typeface="Avenir Next LT Pro" panose="020B0504020202020204" pitchFamily="34" charset="0"/>
              </a:rPr>
              <a:t>2,000 ft wide corridor approved for development of new corridor </a:t>
            </a:r>
            <a:endParaRPr lang="en-US" sz="2400" b="0" i="0" u="none" strike="noStrike" baseline="0" dirty="0">
              <a:solidFill>
                <a:srgbClr val="005F8C"/>
              </a:solidFill>
              <a:latin typeface="Avenir Next LT Pro" panose="020B0504020202020204" pitchFamily="34" charset="0"/>
            </a:endParaRPr>
          </a:p>
          <a:p>
            <a:pPr marL="742950" lvl="1" indent="-285750">
              <a:buFont typeface="Arial" panose="020B0604020202020204" pitchFamily="34" charset="0"/>
              <a:buChar char="•"/>
            </a:pPr>
            <a:r>
              <a:rPr lang="en-US" sz="2400" b="1" i="0" u="none" strike="noStrike" baseline="0" dirty="0">
                <a:solidFill>
                  <a:srgbClr val="005F8C"/>
                </a:solidFill>
                <a:latin typeface="Avenir Next LT Pro" panose="020B0504020202020204" pitchFamily="34" charset="0"/>
              </a:rPr>
              <a:t>Access roads/connections could extend outside of the corridor </a:t>
            </a:r>
            <a:endParaRPr lang="en-US" sz="2400" b="0" i="0" u="none" strike="noStrike" baseline="0" dirty="0">
              <a:solidFill>
                <a:srgbClr val="005F8C"/>
              </a:solidFill>
              <a:latin typeface="Avenir Next LT Pro" panose="020B0504020202020204" pitchFamily="34" charset="0"/>
            </a:endParaRPr>
          </a:p>
          <a:p>
            <a:endParaRPr lang="en-US" sz="1200" b="0" i="0" u="none" strike="noStrike" baseline="0" dirty="0">
              <a:solidFill>
                <a:srgbClr val="000000"/>
              </a:solidFill>
              <a:latin typeface="Avenir Next LT Pro" panose="020B0504020202020204" pitchFamily="34" charset="0"/>
            </a:endParaRPr>
          </a:p>
          <a:p>
            <a:r>
              <a:rPr lang="en-US" sz="2800" b="1" i="0" u="none" strike="noStrike" baseline="0" dirty="0">
                <a:solidFill>
                  <a:srgbClr val="00293A"/>
                </a:solidFill>
                <a:latin typeface="Avenir Next LT Pro" panose="020B0504020202020204" pitchFamily="34" charset="0"/>
              </a:rPr>
              <a:t>Overall corridor improvements from I-64 to I-69 near Crane </a:t>
            </a:r>
            <a:endParaRPr lang="en-US" sz="2800" b="0" i="0" u="none" strike="noStrike" baseline="0" dirty="0">
              <a:solidFill>
                <a:srgbClr val="000000"/>
              </a:solidFill>
              <a:latin typeface="Avenir Next LT Pro" panose="020B0504020202020204" pitchFamily="34" charset="0"/>
            </a:endParaRPr>
          </a:p>
        </p:txBody>
      </p:sp>
      <p:pic>
        <p:nvPicPr>
          <p:cNvPr id="4" name="Picture 3">
            <a:extLst>
              <a:ext uri="{FF2B5EF4-FFF2-40B4-BE49-F238E27FC236}">
                <a16:creationId xmlns:a16="http://schemas.microsoft.com/office/drawing/2014/main" id="{F291FE20-539F-29CE-6DB8-FA2FABA4A63A}"/>
              </a:ext>
            </a:extLst>
          </p:cNvPr>
          <p:cNvPicPr>
            <a:picLocks noChangeAspect="1"/>
          </p:cNvPicPr>
          <p:nvPr/>
        </p:nvPicPr>
        <p:blipFill>
          <a:blip r:embed="rId3"/>
          <a:stretch>
            <a:fillRect/>
          </a:stretch>
        </p:blipFill>
        <p:spPr>
          <a:xfrm>
            <a:off x="1979525" y="1068047"/>
            <a:ext cx="2234241" cy="5789953"/>
          </a:xfrm>
          <a:prstGeom prst="rect">
            <a:avLst/>
          </a:prstGeom>
        </p:spPr>
      </p:pic>
    </p:spTree>
    <p:extLst>
      <p:ext uri="{BB962C8B-B14F-4D97-AF65-F5344CB8AC3E}">
        <p14:creationId xmlns:p14="http://schemas.microsoft.com/office/powerpoint/2010/main" val="1982852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6" y="133862"/>
            <a:ext cx="1000115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CORE GOALS OF THE CORRIDOR</a:t>
            </a:r>
          </a:p>
        </p:txBody>
      </p:sp>
      <p:sp>
        <p:nvSpPr>
          <p:cNvPr id="8" name="TextBox 7">
            <a:extLst>
              <a:ext uri="{FF2B5EF4-FFF2-40B4-BE49-F238E27FC236}">
                <a16:creationId xmlns:a16="http://schemas.microsoft.com/office/drawing/2014/main" id="{B9FE3870-861F-A04E-9B87-B78903AE6852}"/>
              </a:ext>
            </a:extLst>
          </p:cNvPr>
          <p:cNvSpPr txBox="1"/>
          <p:nvPr/>
        </p:nvSpPr>
        <p:spPr>
          <a:xfrm>
            <a:off x="713912" y="2214698"/>
            <a:ext cx="10764175" cy="193899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000" dirty="0"/>
              <a:t>Increase accessibility to major business markets</a:t>
            </a:r>
          </a:p>
          <a:p>
            <a:pPr marL="457200" indent="-457200">
              <a:buFont typeface="Arial" panose="020B0604020202020204" pitchFamily="34" charset="0"/>
              <a:buChar char="•"/>
            </a:pPr>
            <a:r>
              <a:rPr lang="en-US" sz="3000" dirty="0"/>
              <a:t>Provide more efficient truck/freight travel in southern Indiana</a:t>
            </a:r>
            <a:endParaRPr lang="en-US" sz="3000" dirty="0">
              <a:ea typeface="Calibri"/>
              <a:cs typeface="Calibri"/>
            </a:endParaRPr>
          </a:p>
          <a:p>
            <a:pPr marL="457200" indent="-457200">
              <a:buFont typeface="Arial" panose="020B0604020202020204" pitchFamily="34" charset="0"/>
              <a:buChar char="•"/>
            </a:pPr>
            <a:r>
              <a:rPr lang="en-US" sz="3000" dirty="0"/>
              <a:t>Increase access to major intermodal centers from southern Indiana</a:t>
            </a:r>
          </a:p>
        </p:txBody>
      </p:sp>
      <p:pic>
        <p:nvPicPr>
          <p:cNvPr id="16" name="Graphic 15" descr="Map with pin with solid fill">
            <a:extLst>
              <a:ext uri="{FF2B5EF4-FFF2-40B4-BE49-F238E27FC236}">
                <a16:creationId xmlns:a16="http://schemas.microsoft.com/office/drawing/2014/main" id="{3EF868AA-C29B-4577-9989-C77C55BBAF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8724" y="4480945"/>
            <a:ext cx="1299136" cy="1299136"/>
          </a:xfrm>
          <a:prstGeom prst="rect">
            <a:avLst/>
          </a:prstGeom>
        </p:spPr>
      </p:pic>
      <p:pic>
        <p:nvPicPr>
          <p:cNvPr id="17" name="Graphic 16" descr="Truck with solid fill">
            <a:extLst>
              <a:ext uri="{FF2B5EF4-FFF2-40B4-BE49-F238E27FC236}">
                <a16:creationId xmlns:a16="http://schemas.microsoft.com/office/drawing/2014/main" id="{2AC43C42-10CA-4AB8-9D5F-F997FFCA2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86510" y="4480945"/>
            <a:ext cx="1299136" cy="1299136"/>
          </a:xfrm>
          <a:prstGeom prst="rect">
            <a:avLst/>
          </a:prstGeom>
        </p:spPr>
      </p:pic>
      <p:pic>
        <p:nvPicPr>
          <p:cNvPr id="20" name="Graphic 19" descr="Car with solid fill">
            <a:extLst>
              <a:ext uri="{FF2B5EF4-FFF2-40B4-BE49-F238E27FC236}">
                <a16:creationId xmlns:a16="http://schemas.microsoft.com/office/drawing/2014/main" id="{97873858-4FEB-4FA6-8FDC-AA0D71C182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62185" y="4545784"/>
            <a:ext cx="1299136" cy="1299136"/>
          </a:xfrm>
          <a:prstGeom prst="rect">
            <a:avLst/>
          </a:prstGeom>
        </p:spPr>
      </p:pic>
      <p:pic>
        <p:nvPicPr>
          <p:cNvPr id="21" name="Graphic 20" descr="Fork In Road with solid fill">
            <a:extLst>
              <a:ext uri="{FF2B5EF4-FFF2-40B4-BE49-F238E27FC236}">
                <a16:creationId xmlns:a16="http://schemas.microsoft.com/office/drawing/2014/main" id="{FCE396B8-CD0A-48F2-B6E6-4A30460006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43051" y="4545784"/>
            <a:ext cx="1299136" cy="1299136"/>
          </a:xfrm>
          <a:prstGeom prst="rect">
            <a:avLst/>
          </a:prstGeom>
        </p:spPr>
      </p:pic>
    </p:spTree>
    <p:extLst>
      <p:ext uri="{BB962C8B-B14F-4D97-AF65-F5344CB8AC3E}">
        <p14:creationId xmlns:p14="http://schemas.microsoft.com/office/powerpoint/2010/main" val="276362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25710"/>
            <a:ext cx="8482029" cy="923330"/>
          </a:xfrm>
          <a:prstGeom prst="rect">
            <a:avLst/>
          </a:prstGeom>
          <a:noFill/>
        </p:spPr>
        <p:txBody>
          <a:bodyPr wrap="square" rtlCol="0">
            <a:spAutoFit/>
          </a:bodyPr>
          <a:lstStyle/>
          <a:p>
            <a:r>
              <a:rPr lang="en-US" sz="4400" b="1" dirty="0">
                <a:solidFill>
                  <a:schemeClr val="bg1">
                    <a:lumMod val="95000"/>
                  </a:schemeClr>
                </a:solidFill>
                <a:latin typeface="Raleway ExtraBold" panose="020B0503030101060003" pitchFamily="34" charset="77"/>
              </a:rPr>
              <a:t>SECTION </a:t>
            </a:r>
            <a:r>
              <a:rPr lang="en-US" sz="5400" b="1" dirty="0">
                <a:solidFill>
                  <a:schemeClr val="bg1">
                    <a:lumMod val="95000"/>
                  </a:schemeClr>
                </a:solidFill>
                <a:latin typeface="Raleway ExtraBold" panose="020B0503030101060003" pitchFamily="34" charset="77"/>
              </a:rPr>
              <a:t>2</a:t>
            </a:r>
          </a:p>
        </p:txBody>
      </p:sp>
      <p:sp>
        <p:nvSpPr>
          <p:cNvPr id="4" name="TextBox 3">
            <a:extLst>
              <a:ext uri="{FF2B5EF4-FFF2-40B4-BE49-F238E27FC236}">
                <a16:creationId xmlns:a16="http://schemas.microsoft.com/office/drawing/2014/main" id="{4EC1ACF9-8475-BC99-A7D1-C0F7FA20F1D3}"/>
              </a:ext>
            </a:extLst>
          </p:cNvPr>
          <p:cNvSpPr txBox="1"/>
          <p:nvPr/>
        </p:nvSpPr>
        <p:spPr>
          <a:xfrm>
            <a:off x="566439" y="1266696"/>
            <a:ext cx="6320589" cy="5078313"/>
          </a:xfrm>
          <a:prstGeom prst="rect">
            <a:avLst/>
          </a:prstGeom>
          <a:noFill/>
        </p:spPr>
        <p:txBody>
          <a:bodyPr wrap="square" lIns="91440" tIns="45720" rIns="91440" bIns="45720" rtlCol="0" anchor="t">
            <a:spAutoFit/>
          </a:bodyPr>
          <a:lstStyle/>
          <a:p>
            <a:r>
              <a:rPr lang="en-US" sz="3200" b="1" i="0" u="none" strike="noStrike" baseline="0" dirty="0">
                <a:solidFill>
                  <a:srgbClr val="00293A"/>
                </a:solidFill>
                <a:latin typeface="Avenir Next LT Pro"/>
              </a:rPr>
              <a:t>Section of Independent Utility (SIU) 2</a:t>
            </a:r>
            <a:r>
              <a:rPr lang="en-US" sz="3200" b="1" dirty="0">
                <a:solidFill>
                  <a:srgbClr val="00293A"/>
                </a:solidFill>
                <a:latin typeface="Avenir Next LT Pro"/>
              </a:rPr>
              <a:t> </a:t>
            </a:r>
            <a:endParaRPr lang="en-US" sz="3200" b="1" i="0" u="none" strike="noStrike" baseline="0" dirty="0">
              <a:solidFill>
                <a:srgbClr val="00293A"/>
              </a:solidFill>
              <a:latin typeface="Avenir Next LT Pro" panose="020B0504020202020204" pitchFamily="34" charset="0"/>
            </a:endParaRPr>
          </a:p>
          <a:p>
            <a:r>
              <a:rPr lang="en-US" sz="3200" b="1" i="0" u="none" strike="noStrike" baseline="0" dirty="0">
                <a:solidFill>
                  <a:srgbClr val="00293A"/>
                </a:solidFill>
                <a:latin typeface="Avenir Next LT Pro"/>
              </a:rPr>
              <a:t>Tier 2 NEPA</a:t>
            </a:r>
            <a:r>
              <a:rPr lang="en-US" sz="3200" b="1" dirty="0">
                <a:solidFill>
                  <a:srgbClr val="00293A"/>
                </a:solidFill>
                <a:latin typeface="Avenir Next LT Pro"/>
              </a:rPr>
              <a:t> </a:t>
            </a:r>
            <a:endParaRPr lang="en-US" sz="3200" b="0" i="0" u="none" strike="noStrike" baseline="0" dirty="0">
              <a:solidFill>
                <a:srgbClr val="000000"/>
              </a:solidFill>
              <a:latin typeface="Avenir Next LT Pro" panose="020B0504020202020204" pitchFamily="34" charset="0"/>
            </a:endParaRPr>
          </a:p>
          <a:p>
            <a:endParaRPr lang="en-US" sz="1200" b="0" i="0" u="none" strike="noStrike" baseline="0" dirty="0">
              <a:solidFill>
                <a:srgbClr val="000000"/>
              </a:solidFill>
              <a:latin typeface="Avenir Next LT Pro" panose="020B0504020202020204" pitchFamily="34" charset="0"/>
            </a:endParaRPr>
          </a:p>
          <a:p>
            <a:pPr marL="742950" lvl="1" indent="-285750">
              <a:buFont typeface="Arial" panose="020B0604020202020204" pitchFamily="34" charset="0"/>
              <a:buChar char="•"/>
            </a:pPr>
            <a:r>
              <a:rPr lang="en-US" sz="2400" b="1" i="0" u="none" strike="noStrike" baseline="0" dirty="0">
                <a:solidFill>
                  <a:srgbClr val="005F8C"/>
                </a:solidFill>
                <a:latin typeface="Avenir Next LT Pro"/>
              </a:rPr>
              <a:t>Dubois County I-64 to SR 56</a:t>
            </a:r>
            <a:r>
              <a:rPr lang="en-US" sz="2400" b="1" dirty="0">
                <a:solidFill>
                  <a:srgbClr val="005F8C"/>
                </a:solidFill>
                <a:latin typeface="Avenir Next LT Pro"/>
              </a:rPr>
              <a:t> </a:t>
            </a:r>
            <a:endParaRPr lang="en-US" sz="2400" b="0" i="0" u="none" strike="noStrike" baseline="0" dirty="0">
              <a:solidFill>
                <a:srgbClr val="005F8C"/>
              </a:solidFill>
              <a:latin typeface="Avenir Next LT Pro" panose="020B0504020202020204" pitchFamily="34" charset="0"/>
            </a:endParaRPr>
          </a:p>
          <a:p>
            <a:pPr marL="742950" lvl="1" indent="-285750">
              <a:buFont typeface="Arial" panose="020B0604020202020204" pitchFamily="34" charset="0"/>
              <a:buChar char="•"/>
            </a:pPr>
            <a:r>
              <a:rPr lang="en-US" sz="2400" b="1" i="0" u="none" strike="noStrike" baseline="0" dirty="0">
                <a:solidFill>
                  <a:srgbClr val="005F8C"/>
                </a:solidFill>
                <a:latin typeface="Avenir Next LT Pro"/>
              </a:rPr>
              <a:t>Preliminary design to </a:t>
            </a:r>
            <a:endParaRPr lang="en-US" sz="2400" dirty="0">
              <a:solidFill>
                <a:srgbClr val="005F8C"/>
              </a:solidFill>
              <a:latin typeface="Avenir Next LT Pro" panose="020B0504020202020204" pitchFamily="34" charset="0"/>
            </a:endParaRPr>
          </a:p>
          <a:p>
            <a:pPr marL="1200150" lvl="2" indent="-285750">
              <a:buFont typeface="Wingdings" panose="05000000000000000000" pitchFamily="2" charset="2"/>
              <a:buChar char="§"/>
            </a:pPr>
            <a:r>
              <a:rPr lang="en-US" sz="2400" b="1" i="0" u="none" strike="noStrike" baseline="0" dirty="0">
                <a:solidFill>
                  <a:srgbClr val="005F8C"/>
                </a:solidFill>
                <a:latin typeface="Avenir Next LT Pro"/>
              </a:rPr>
              <a:t>set and approve right of </a:t>
            </a:r>
            <a:r>
              <a:rPr lang="en-US" sz="2400" b="1" dirty="0">
                <a:solidFill>
                  <a:srgbClr val="005F8C"/>
                </a:solidFill>
                <a:latin typeface="Avenir Next LT Pro"/>
              </a:rPr>
              <a:t>way </a:t>
            </a:r>
            <a:endParaRPr lang="en-US" sz="2400" dirty="0">
              <a:solidFill>
                <a:srgbClr val="005F8C"/>
              </a:solidFill>
              <a:latin typeface="Avenir Next LT Pro" panose="020B0504020202020204" pitchFamily="34" charset="0"/>
            </a:endParaRPr>
          </a:p>
          <a:p>
            <a:pPr marL="1200150" lvl="2" indent="-285750">
              <a:buFont typeface="Wingdings" panose="05000000000000000000" pitchFamily="2" charset="2"/>
              <a:buChar char="§"/>
            </a:pPr>
            <a:r>
              <a:rPr lang="en-US" sz="2400" b="1" dirty="0">
                <a:solidFill>
                  <a:srgbClr val="005F8C"/>
                </a:solidFill>
                <a:latin typeface="Avenir Next LT Pro"/>
              </a:rPr>
              <a:t>locate specific alignment </a:t>
            </a:r>
            <a:endParaRPr lang="en-US" sz="2400" dirty="0">
              <a:solidFill>
                <a:srgbClr val="005F8C"/>
              </a:solidFill>
              <a:latin typeface="Avenir Next LT Pro" panose="020B0504020202020204" pitchFamily="34" charset="0"/>
            </a:endParaRPr>
          </a:p>
          <a:p>
            <a:pPr marL="742950" lvl="1" indent="-285750">
              <a:buFont typeface="Arial" panose="020B0604020202020204" pitchFamily="34" charset="0"/>
              <a:buChar char="•"/>
            </a:pPr>
            <a:r>
              <a:rPr lang="en-US" sz="2400" b="1" dirty="0">
                <a:solidFill>
                  <a:srgbClr val="005F8C"/>
                </a:solidFill>
                <a:latin typeface="Avenir Next LT Pro"/>
              </a:rPr>
              <a:t>Determine facility type</a:t>
            </a:r>
          </a:p>
          <a:p>
            <a:pPr marL="742950" lvl="1" indent="-285750">
              <a:buFont typeface="Arial" panose="020B0604020202020204" pitchFamily="34" charset="0"/>
              <a:buChar char="•"/>
            </a:pPr>
            <a:r>
              <a:rPr lang="en-US" sz="2400" b="1" dirty="0">
                <a:solidFill>
                  <a:srgbClr val="005F8C"/>
                </a:solidFill>
                <a:latin typeface="Avenir Next LT Pro"/>
              </a:rPr>
              <a:t>Identify access locations and configurations</a:t>
            </a:r>
          </a:p>
          <a:p>
            <a:pPr marL="742950" lvl="1" indent="-285750">
              <a:buFont typeface="Arial" panose="020B0604020202020204" pitchFamily="34" charset="0"/>
              <a:buChar char="•"/>
            </a:pPr>
            <a:r>
              <a:rPr lang="en-US" sz="2400" b="1" dirty="0">
                <a:solidFill>
                  <a:srgbClr val="005F8C"/>
                </a:solidFill>
                <a:latin typeface="Avenir Next LT Pro"/>
              </a:rPr>
              <a:t>Develop local goals and identify community needs</a:t>
            </a:r>
            <a:endParaRPr lang="en-US" sz="2400" b="1" dirty="0">
              <a:solidFill>
                <a:srgbClr val="005F8C"/>
              </a:solidFill>
              <a:latin typeface="Avenir Next LT Pro" panose="020B0504020202020204" pitchFamily="34" charset="0"/>
            </a:endParaRPr>
          </a:p>
        </p:txBody>
      </p:sp>
      <p:pic>
        <p:nvPicPr>
          <p:cNvPr id="10" name="Picture 9">
            <a:extLst>
              <a:ext uri="{FF2B5EF4-FFF2-40B4-BE49-F238E27FC236}">
                <a16:creationId xmlns:a16="http://schemas.microsoft.com/office/drawing/2014/main" id="{5AEFA73D-3A27-2531-9EAE-C4D744B00B85}"/>
              </a:ext>
            </a:extLst>
          </p:cNvPr>
          <p:cNvPicPr>
            <a:picLocks noChangeAspect="1"/>
          </p:cNvPicPr>
          <p:nvPr/>
        </p:nvPicPr>
        <p:blipFill>
          <a:blip r:embed="rId3"/>
          <a:stretch>
            <a:fillRect/>
          </a:stretch>
        </p:blipFill>
        <p:spPr>
          <a:xfrm>
            <a:off x="7160153" y="1057192"/>
            <a:ext cx="2222950" cy="5706996"/>
          </a:xfrm>
          <a:prstGeom prst="rect">
            <a:avLst/>
          </a:prstGeom>
        </p:spPr>
      </p:pic>
    </p:spTree>
    <p:extLst>
      <p:ext uri="{BB962C8B-B14F-4D97-AF65-F5344CB8AC3E}">
        <p14:creationId xmlns:p14="http://schemas.microsoft.com/office/powerpoint/2010/main" val="4002183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BC07A1F7-48F8-4947-A369-F10BC563F1D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3B78457-652C-1C49-B70D-0A827FE9E5E9}"/>
              </a:ext>
            </a:extLst>
          </p:cNvPr>
          <p:cNvSpPr txBox="1"/>
          <p:nvPr/>
        </p:nvSpPr>
        <p:spPr>
          <a:xfrm>
            <a:off x="1568442" y="3044279"/>
            <a:ext cx="9055115" cy="769441"/>
          </a:xfrm>
          <a:prstGeom prst="rect">
            <a:avLst/>
          </a:prstGeom>
          <a:noFill/>
        </p:spPr>
        <p:txBody>
          <a:bodyPr wrap="square" rtlCol="0">
            <a:spAutoFit/>
          </a:bodyPr>
          <a:lstStyle/>
          <a:p>
            <a:pPr algn="ctr"/>
            <a:r>
              <a:rPr lang="en-US" sz="4400" b="1">
                <a:solidFill>
                  <a:schemeClr val="bg1">
                    <a:lumMod val="95000"/>
                  </a:schemeClr>
                </a:solidFill>
                <a:latin typeface="Raleway ExtraBold" panose="020B0503030101060003" pitchFamily="34" charset="77"/>
              </a:rPr>
              <a:t>NEXT STEPS</a:t>
            </a:r>
          </a:p>
        </p:txBody>
      </p:sp>
    </p:spTree>
    <p:extLst>
      <p:ext uri="{BB962C8B-B14F-4D97-AF65-F5344CB8AC3E}">
        <p14:creationId xmlns:p14="http://schemas.microsoft.com/office/powerpoint/2010/main" val="2966194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6043"/>
            <a:ext cx="8482029" cy="923330"/>
          </a:xfrm>
          <a:prstGeom prst="rect">
            <a:avLst/>
          </a:prstGeom>
          <a:noFill/>
        </p:spPr>
        <p:txBody>
          <a:bodyPr wrap="square" rtlCol="0">
            <a:spAutoFit/>
          </a:bodyPr>
          <a:lstStyle/>
          <a:p>
            <a:r>
              <a:rPr lang="en-US" sz="4400" b="1" dirty="0">
                <a:solidFill>
                  <a:schemeClr val="bg1">
                    <a:lumMod val="95000"/>
                  </a:schemeClr>
                </a:solidFill>
                <a:latin typeface="Raleway ExtraBold" panose="020B0503030101060003" pitchFamily="34" charset="77"/>
              </a:rPr>
              <a:t>SECTION </a:t>
            </a:r>
            <a:r>
              <a:rPr lang="en-US" sz="5400" b="1" dirty="0">
                <a:solidFill>
                  <a:schemeClr val="bg1">
                    <a:lumMod val="95000"/>
                  </a:schemeClr>
                </a:solidFill>
                <a:latin typeface="Raleway ExtraBold" panose="020B0503030101060003" pitchFamily="34" charset="77"/>
              </a:rPr>
              <a:t>2 </a:t>
            </a:r>
            <a:r>
              <a:rPr lang="en-US" sz="4400" b="1" dirty="0">
                <a:solidFill>
                  <a:schemeClr val="bg1">
                    <a:lumMod val="95000"/>
                  </a:schemeClr>
                </a:solidFill>
                <a:latin typeface="Raleway ExtraBold" panose="020B0503030101060003" pitchFamily="34" charset="77"/>
              </a:rPr>
              <a:t>FIRST STEPS</a:t>
            </a:r>
          </a:p>
        </p:txBody>
      </p:sp>
      <p:sp>
        <p:nvSpPr>
          <p:cNvPr id="4" name="TextBox 3">
            <a:extLst>
              <a:ext uri="{FF2B5EF4-FFF2-40B4-BE49-F238E27FC236}">
                <a16:creationId xmlns:a16="http://schemas.microsoft.com/office/drawing/2014/main" id="{4EC1ACF9-8475-BC99-A7D1-C0F7FA20F1D3}"/>
              </a:ext>
            </a:extLst>
          </p:cNvPr>
          <p:cNvSpPr txBox="1"/>
          <p:nvPr/>
        </p:nvSpPr>
        <p:spPr>
          <a:xfrm>
            <a:off x="5051440" y="1370861"/>
            <a:ext cx="6465645" cy="5139869"/>
          </a:xfrm>
          <a:prstGeom prst="rect">
            <a:avLst/>
          </a:prstGeom>
          <a:noFill/>
        </p:spPr>
        <p:txBody>
          <a:bodyPr wrap="square" lIns="91440" tIns="45720" rIns="91440" bIns="45720" rtlCol="0" anchor="t">
            <a:spAutoFit/>
          </a:bodyPr>
          <a:lstStyle/>
          <a:p>
            <a:endParaRPr lang="en-US" sz="1800" b="0" i="0" u="none" strike="noStrike" baseline="0" dirty="0">
              <a:solidFill>
                <a:srgbClr val="000000"/>
              </a:solidFill>
              <a:latin typeface="Source Code Pro" panose="020B0509030403020204" pitchFamily="49" charset="0"/>
            </a:endParaRPr>
          </a:p>
          <a:p>
            <a:pPr marL="285750" indent="-285750">
              <a:buFont typeface="Wingdings" panose="05000000000000000000" pitchFamily="2" charset="2"/>
              <a:buChar char="§"/>
            </a:pPr>
            <a:r>
              <a:rPr lang="en-US" sz="2800" b="1" i="0" u="none" strike="noStrike" baseline="0" dirty="0">
                <a:solidFill>
                  <a:srgbClr val="000000"/>
                </a:solidFill>
                <a:latin typeface="Avenir Next LT Pro"/>
              </a:rPr>
              <a:t>Initial Property Owner Coordination </a:t>
            </a:r>
          </a:p>
          <a:p>
            <a:endParaRPr lang="en-US" sz="1200" b="1" i="0" u="none" strike="noStrike" baseline="0" dirty="0">
              <a:solidFill>
                <a:srgbClr val="000000"/>
              </a:solidFill>
              <a:latin typeface="Avenir Next LT Pro"/>
              <a:ea typeface="Source Code Pro"/>
            </a:endParaRPr>
          </a:p>
          <a:p>
            <a:pPr marL="742950" lvl="1" indent="-285750">
              <a:buFont typeface="Arial" panose="020B0604020202020204" pitchFamily="34" charset="0"/>
              <a:buChar char="•"/>
            </a:pPr>
            <a:r>
              <a:rPr lang="en-US" sz="2400" b="1" i="0" u="none" strike="noStrike" baseline="0" dirty="0">
                <a:solidFill>
                  <a:srgbClr val="005F8C"/>
                </a:solidFill>
                <a:latin typeface="Avenir Next LT Pro"/>
              </a:rPr>
              <a:t>Notice of Survey Letters to property owners in/near the 2,000 ft corridor </a:t>
            </a:r>
          </a:p>
          <a:p>
            <a:pPr marL="742950" lvl="1" indent="-285750">
              <a:buFont typeface="Arial" panose="020B0604020202020204" pitchFamily="34" charset="0"/>
              <a:buChar char="•"/>
            </a:pPr>
            <a:r>
              <a:rPr lang="en-US" sz="2400" b="1" i="0" u="none" strike="noStrike" baseline="0" dirty="0">
                <a:solidFill>
                  <a:srgbClr val="005F8C"/>
                </a:solidFill>
                <a:latin typeface="Avenir Next LT Pro"/>
              </a:rPr>
              <a:t>Individual owner contacts </a:t>
            </a:r>
          </a:p>
          <a:p>
            <a:endParaRPr lang="en-US" sz="1800" b="1" i="0" u="none" strike="noStrike" baseline="0" dirty="0">
              <a:solidFill>
                <a:srgbClr val="00293A"/>
              </a:solidFill>
              <a:latin typeface="Avenir Next LT Pro"/>
              <a:ea typeface="Source Code Pro"/>
            </a:endParaRPr>
          </a:p>
          <a:p>
            <a:pPr marL="285750" indent="-285750">
              <a:buFont typeface="Wingdings" panose="05000000000000000000" pitchFamily="2" charset="2"/>
              <a:buChar char="§"/>
            </a:pPr>
            <a:r>
              <a:rPr lang="en-US" sz="2800" b="1" i="0" u="none" strike="noStrike" baseline="0" dirty="0">
                <a:solidFill>
                  <a:srgbClr val="00293A"/>
                </a:solidFill>
                <a:latin typeface="Avenir Next LT Pro"/>
              </a:rPr>
              <a:t>Field Surveys and Data </a:t>
            </a:r>
            <a:r>
              <a:rPr lang="en-US" sz="2800" b="1" dirty="0">
                <a:solidFill>
                  <a:srgbClr val="00293A"/>
                </a:solidFill>
                <a:latin typeface="Avenir Next LT Pro"/>
              </a:rPr>
              <a:t>C</a:t>
            </a:r>
            <a:r>
              <a:rPr lang="en-US" sz="2800" b="1" i="0" u="none" strike="noStrike" baseline="0" dirty="0">
                <a:solidFill>
                  <a:srgbClr val="00293A"/>
                </a:solidFill>
                <a:latin typeface="Avenir Next LT Pro"/>
              </a:rPr>
              <a:t>ollection </a:t>
            </a:r>
          </a:p>
          <a:p>
            <a:endParaRPr lang="en-US" sz="1200" b="1" i="0" u="none" strike="noStrike" baseline="0" dirty="0">
              <a:solidFill>
                <a:srgbClr val="00293A"/>
              </a:solidFill>
              <a:latin typeface="Avenir Next LT Pro"/>
            </a:endParaRPr>
          </a:p>
          <a:p>
            <a:pPr marL="285750" indent="-285750">
              <a:buFont typeface="Wingdings" panose="05000000000000000000" pitchFamily="2" charset="2"/>
              <a:buChar char="§"/>
            </a:pPr>
            <a:r>
              <a:rPr lang="en-US" sz="2800" b="1" i="0" u="none" strike="noStrike" baseline="0" dirty="0">
                <a:solidFill>
                  <a:srgbClr val="00293A"/>
                </a:solidFill>
                <a:latin typeface="Avenir Next LT Pro"/>
              </a:rPr>
              <a:t>Public Outreach </a:t>
            </a:r>
          </a:p>
          <a:p>
            <a:endParaRPr lang="en-US" sz="1200" b="1" i="0" u="none" strike="noStrike" baseline="0" dirty="0">
              <a:solidFill>
                <a:srgbClr val="00293A"/>
              </a:solidFill>
              <a:latin typeface="Avenir Next LT Pro"/>
              <a:ea typeface="Source Code Pro"/>
            </a:endParaRPr>
          </a:p>
          <a:p>
            <a:pPr marL="742950" lvl="1" indent="-285750">
              <a:buFont typeface="Arial" panose="020B0604020202020204" pitchFamily="34" charset="0"/>
              <a:buChar char="•"/>
            </a:pPr>
            <a:r>
              <a:rPr lang="en-US" sz="2400" b="1" i="0" u="none" strike="noStrike" baseline="0" dirty="0">
                <a:solidFill>
                  <a:srgbClr val="005F8C"/>
                </a:solidFill>
                <a:latin typeface="Avenir Next LT Pro"/>
              </a:rPr>
              <a:t>Stakeholder Coordination </a:t>
            </a:r>
          </a:p>
          <a:p>
            <a:pPr marL="742950" lvl="1" indent="-285750">
              <a:buFont typeface="Arial" panose="020B0604020202020204" pitchFamily="34" charset="0"/>
              <a:buChar char="•"/>
            </a:pPr>
            <a:r>
              <a:rPr lang="en-US" sz="2400" b="1" i="0" u="none" strike="noStrike" baseline="0" dirty="0">
                <a:solidFill>
                  <a:srgbClr val="005F8C"/>
                </a:solidFill>
                <a:latin typeface="Avenir Next LT Pro"/>
              </a:rPr>
              <a:t>Community Advisory Committee </a:t>
            </a:r>
          </a:p>
          <a:p>
            <a:pPr marL="742950" lvl="1" indent="-285750">
              <a:buFont typeface="Arial" panose="020B0604020202020204" pitchFamily="34" charset="0"/>
              <a:buChar char="•"/>
            </a:pPr>
            <a:r>
              <a:rPr lang="en-US" sz="2400" b="1" dirty="0">
                <a:solidFill>
                  <a:srgbClr val="005F8C"/>
                </a:solidFill>
                <a:latin typeface="Avenir Next LT Pro"/>
              </a:rPr>
              <a:t>Kickoff Meeting</a:t>
            </a:r>
            <a:r>
              <a:rPr lang="en-US" sz="2400" b="1" i="0" u="none" strike="noStrike" baseline="0" dirty="0">
                <a:solidFill>
                  <a:srgbClr val="005F8C"/>
                </a:solidFill>
                <a:latin typeface="Avenir Next LT Pro"/>
              </a:rPr>
              <a:t> </a:t>
            </a:r>
          </a:p>
        </p:txBody>
      </p:sp>
      <p:pic>
        <p:nvPicPr>
          <p:cNvPr id="7" name="Picture 6">
            <a:extLst>
              <a:ext uri="{FF2B5EF4-FFF2-40B4-BE49-F238E27FC236}">
                <a16:creationId xmlns:a16="http://schemas.microsoft.com/office/drawing/2014/main" id="{5FC8A09C-63D1-B618-107F-8F075DFD973B}"/>
              </a:ext>
            </a:extLst>
          </p:cNvPr>
          <p:cNvPicPr>
            <a:picLocks noChangeAspect="1"/>
          </p:cNvPicPr>
          <p:nvPr/>
        </p:nvPicPr>
        <p:blipFill>
          <a:blip r:embed="rId3"/>
          <a:stretch>
            <a:fillRect/>
          </a:stretch>
        </p:blipFill>
        <p:spPr>
          <a:xfrm>
            <a:off x="2207925" y="1085028"/>
            <a:ext cx="2209253" cy="5671833"/>
          </a:xfrm>
          <a:prstGeom prst="rect">
            <a:avLst/>
          </a:prstGeom>
        </p:spPr>
      </p:pic>
    </p:spTree>
    <p:extLst>
      <p:ext uri="{BB962C8B-B14F-4D97-AF65-F5344CB8AC3E}">
        <p14:creationId xmlns:p14="http://schemas.microsoft.com/office/powerpoint/2010/main" val="3337420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E4DB2ED-BB80-6049-B172-3459D72E6A17}"/>
              </a:ext>
            </a:extLst>
          </p:cNvPr>
          <p:cNvSpPr txBox="1"/>
          <p:nvPr/>
        </p:nvSpPr>
        <p:spPr>
          <a:xfrm>
            <a:off x="315127" y="133862"/>
            <a:ext cx="8482029" cy="769441"/>
          </a:xfrm>
          <a:prstGeom prst="rect">
            <a:avLst/>
          </a:prstGeom>
          <a:noFill/>
        </p:spPr>
        <p:txBody>
          <a:bodyPr wrap="square" rtlCol="0">
            <a:spAutoFit/>
          </a:bodyPr>
          <a:lstStyle/>
          <a:p>
            <a:r>
              <a:rPr lang="en-US" sz="4400" b="1">
                <a:solidFill>
                  <a:schemeClr val="bg1">
                    <a:lumMod val="95000"/>
                  </a:schemeClr>
                </a:solidFill>
                <a:latin typeface="Raleway ExtraBold" panose="020B0503030101060003" pitchFamily="34" charset="77"/>
              </a:rPr>
              <a:t>WHAT’S NEXT</a:t>
            </a:r>
          </a:p>
        </p:txBody>
      </p:sp>
      <p:pic>
        <p:nvPicPr>
          <p:cNvPr id="3" name="Picture 2">
            <a:extLst>
              <a:ext uri="{FF2B5EF4-FFF2-40B4-BE49-F238E27FC236}">
                <a16:creationId xmlns:a16="http://schemas.microsoft.com/office/drawing/2014/main" id="{DB45E8B6-2047-3768-0D3C-E589DDE462BA}"/>
              </a:ext>
            </a:extLst>
          </p:cNvPr>
          <p:cNvPicPr>
            <a:picLocks noChangeAspect="1"/>
          </p:cNvPicPr>
          <p:nvPr/>
        </p:nvPicPr>
        <p:blipFill>
          <a:blip r:embed="rId3"/>
          <a:stretch>
            <a:fillRect/>
          </a:stretch>
        </p:blipFill>
        <p:spPr>
          <a:xfrm>
            <a:off x="1255047" y="2518937"/>
            <a:ext cx="9681905" cy="2943583"/>
          </a:xfrm>
          <a:prstGeom prst="rect">
            <a:avLst/>
          </a:prstGeom>
        </p:spPr>
      </p:pic>
    </p:spTree>
    <p:extLst>
      <p:ext uri="{BB962C8B-B14F-4D97-AF65-F5344CB8AC3E}">
        <p14:creationId xmlns:p14="http://schemas.microsoft.com/office/powerpoint/2010/main" val="4210011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2911</TotalTime>
  <Words>1017</Words>
  <Application>Microsoft Office PowerPoint</Application>
  <PresentationFormat>Widescreen</PresentationFormat>
  <Paragraphs>124</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Avenir Next LT Pro</vt:lpstr>
      <vt:lpstr>Avenir Next LT Pro Demi</vt:lpstr>
      <vt:lpstr>Calibri</vt:lpstr>
      <vt:lpstr>Raleway</vt:lpstr>
      <vt:lpstr>Raleway ExtraBold</vt:lpstr>
      <vt:lpstr>Source Code Pro</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Marsden</dc:creator>
  <cp:lastModifiedBy>Collin Merkel</cp:lastModifiedBy>
  <cp:revision>21</cp:revision>
  <cp:lastPrinted>2024-07-22T21:57:24Z</cp:lastPrinted>
  <dcterms:created xsi:type="dcterms:W3CDTF">2022-03-24T17:40:06Z</dcterms:created>
  <dcterms:modified xsi:type="dcterms:W3CDTF">2024-09-25T19:28:20Z</dcterms:modified>
</cp:coreProperties>
</file>